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62" r:id="rId3"/>
    <p:sldId id="257" r:id="rId4"/>
    <p:sldId id="263" r:id="rId5"/>
    <p:sldId id="261" r:id="rId6"/>
    <p:sldId id="260" r:id="rId7"/>
    <p:sldId id="278" r:id="rId8"/>
    <p:sldId id="291" r:id="rId9"/>
    <p:sldId id="264" r:id="rId10"/>
    <p:sldId id="292" r:id="rId11"/>
    <p:sldId id="276" r:id="rId12"/>
    <p:sldId id="280" r:id="rId13"/>
    <p:sldId id="275" r:id="rId14"/>
    <p:sldId id="288" r:id="rId15"/>
    <p:sldId id="294" r:id="rId16"/>
    <p:sldId id="289" r:id="rId17"/>
    <p:sldId id="293" r:id="rId18"/>
    <p:sldId id="274" r:id="rId19"/>
    <p:sldId id="258" r:id="rId2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700"/>
  </p:normalViewPr>
  <p:slideViewPr>
    <p:cSldViewPr snapToGrid="0">
      <p:cViewPr varScale="1">
        <p:scale>
          <a:sx n="98" d="100"/>
          <a:sy n="98" d="100"/>
        </p:scale>
        <p:origin x="12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D743F-2B7C-49F5-A456-26578165037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FC995CF-52F5-4C4C-9185-A8FA7ACEFDE1}">
      <dgm:prSet phldrT="[Text]"/>
      <dgm:spPr/>
      <dgm:t>
        <a:bodyPr/>
        <a:lstStyle/>
        <a:p>
          <a:r>
            <a:rPr lang="en-US" dirty="0"/>
            <a:t>Executive</a:t>
          </a:r>
        </a:p>
      </dgm:t>
    </dgm:pt>
    <dgm:pt modelId="{B53359EB-B281-4FFC-9EDA-A78DCA1EF561}" type="parTrans" cxnId="{DB90D548-7C11-4AE6-BA40-91398D027FDB}">
      <dgm:prSet/>
      <dgm:spPr/>
      <dgm:t>
        <a:bodyPr/>
        <a:lstStyle/>
        <a:p>
          <a:endParaRPr lang="en-US"/>
        </a:p>
      </dgm:t>
    </dgm:pt>
    <dgm:pt modelId="{1796033F-588E-408A-9BD0-2654F347050D}" type="sibTrans" cxnId="{DB90D548-7C11-4AE6-BA40-91398D027FDB}">
      <dgm:prSet/>
      <dgm:spPr/>
      <dgm:t>
        <a:bodyPr/>
        <a:lstStyle/>
        <a:p>
          <a:endParaRPr lang="en-US"/>
        </a:p>
      </dgm:t>
    </dgm:pt>
    <dgm:pt modelId="{18719778-618C-449C-96C3-5C7DB0B3CDB6}">
      <dgm:prSet phldrT="[Text]"/>
      <dgm:spPr/>
      <dgm:t>
        <a:bodyPr/>
        <a:lstStyle/>
        <a:p>
          <a:r>
            <a:rPr lang="en-US" dirty="0"/>
            <a:t>Supervisors</a:t>
          </a:r>
        </a:p>
      </dgm:t>
    </dgm:pt>
    <dgm:pt modelId="{BE85FB22-E3F6-4C57-A962-3A8E22C5A3D8}" type="parTrans" cxnId="{C0681E57-4C7F-486F-94EB-E023820953C0}">
      <dgm:prSet/>
      <dgm:spPr/>
      <dgm:t>
        <a:bodyPr/>
        <a:lstStyle/>
        <a:p>
          <a:endParaRPr lang="en-US"/>
        </a:p>
      </dgm:t>
    </dgm:pt>
    <dgm:pt modelId="{FEE7906A-7CEA-4D5F-8385-2E5F03B22DF4}" type="sibTrans" cxnId="{C0681E57-4C7F-486F-94EB-E023820953C0}">
      <dgm:prSet/>
      <dgm:spPr/>
      <dgm:t>
        <a:bodyPr/>
        <a:lstStyle/>
        <a:p>
          <a:endParaRPr lang="en-US"/>
        </a:p>
      </dgm:t>
    </dgm:pt>
    <dgm:pt modelId="{FAC1AFBC-8B56-499C-AE4E-F25BC8693CA5}">
      <dgm:prSet phldrT="[Text]"/>
      <dgm:spPr/>
      <dgm:t>
        <a:bodyPr/>
        <a:lstStyle/>
        <a:p>
          <a:r>
            <a:rPr lang="en-US" dirty="0"/>
            <a:t>Staff/Faculty</a:t>
          </a:r>
        </a:p>
      </dgm:t>
    </dgm:pt>
    <dgm:pt modelId="{4F82B1D3-4D0A-486D-B7B2-BB1C3EA26E88}" type="parTrans" cxnId="{F58D69F1-253E-43B7-B6E5-866678822A80}">
      <dgm:prSet/>
      <dgm:spPr/>
      <dgm:t>
        <a:bodyPr/>
        <a:lstStyle/>
        <a:p>
          <a:endParaRPr lang="en-US"/>
        </a:p>
      </dgm:t>
    </dgm:pt>
    <dgm:pt modelId="{2E02C35D-502B-4D19-99D1-308386A2DB2B}" type="sibTrans" cxnId="{F58D69F1-253E-43B7-B6E5-866678822A80}">
      <dgm:prSet/>
      <dgm:spPr/>
      <dgm:t>
        <a:bodyPr/>
        <a:lstStyle/>
        <a:p>
          <a:endParaRPr lang="en-US"/>
        </a:p>
      </dgm:t>
    </dgm:pt>
    <dgm:pt modelId="{E13AC5F7-966A-4530-BB85-ED68D895E6DB}">
      <dgm:prSet phldrT="[Text]"/>
      <dgm:spPr/>
      <dgm:t>
        <a:bodyPr/>
        <a:lstStyle/>
        <a:p>
          <a:r>
            <a:rPr lang="en-US" dirty="0"/>
            <a:t>Affiliate Faculty</a:t>
          </a:r>
        </a:p>
      </dgm:t>
    </dgm:pt>
    <dgm:pt modelId="{13FAF1B0-9051-4F1E-BF7B-DFD62DBCEE85}" type="parTrans" cxnId="{83F2B979-86ED-48FD-9B13-4008DFC11EDC}">
      <dgm:prSet/>
      <dgm:spPr/>
      <dgm:t>
        <a:bodyPr/>
        <a:lstStyle/>
        <a:p>
          <a:endParaRPr lang="en-US"/>
        </a:p>
      </dgm:t>
    </dgm:pt>
    <dgm:pt modelId="{E4600AE9-F816-401F-B7F2-079A984650E6}" type="sibTrans" cxnId="{83F2B979-86ED-48FD-9B13-4008DFC11EDC}">
      <dgm:prSet/>
      <dgm:spPr/>
      <dgm:t>
        <a:bodyPr/>
        <a:lstStyle/>
        <a:p>
          <a:endParaRPr lang="en-US"/>
        </a:p>
      </dgm:t>
    </dgm:pt>
    <dgm:pt modelId="{5CAE1EB0-77C6-437B-BCC1-335178897009}" type="pres">
      <dgm:prSet presAssocID="{0BAD743F-2B7C-49F5-A456-26578165037D}" presName="Name0" presStyleCnt="0">
        <dgm:presLayoutVars>
          <dgm:dir/>
          <dgm:resizeHandles val="exact"/>
        </dgm:presLayoutVars>
      </dgm:prSet>
      <dgm:spPr/>
    </dgm:pt>
    <dgm:pt modelId="{3A241F90-33BE-4ED4-8DFE-A6ADBC5768E3}" type="pres">
      <dgm:prSet presAssocID="{DFC995CF-52F5-4C4C-9185-A8FA7ACEFDE1}" presName="compNode" presStyleCnt="0"/>
      <dgm:spPr/>
    </dgm:pt>
    <dgm:pt modelId="{6A2FF575-3400-4F10-89AB-A5CF34910BD1}" type="pres">
      <dgm:prSet presAssocID="{DFC995CF-52F5-4C4C-9185-A8FA7ACEFDE1}" presName="pictRect" presStyleLbl="node1" presStyleIdx="0" presStyleCnt="4"/>
      <dgm:spPr>
        <a:solidFill>
          <a:schemeClr val="accent1"/>
        </a:solidFill>
      </dgm:spPr>
    </dgm:pt>
    <dgm:pt modelId="{137A5788-F901-48BE-8B4C-C1DF44C99C01}" type="pres">
      <dgm:prSet presAssocID="{DFC995CF-52F5-4C4C-9185-A8FA7ACEFDE1}" presName="textRect" presStyleLbl="revTx" presStyleIdx="0" presStyleCnt="4">
        <dgm:presLayoutVars>
          <dgm:bulletEnabled val="1"/>
        </dgm:presLayoutVars>
      </dgm:prSet>
      <dgm:spPr/>
    </dgm:pt>
    <dgm:pt modelId="{28D82DD1-B39C-4EC4-BF0C-3301221C055B}" type="pres">
      <dgm:prSet presAssocID="{1796033F-588E-408A-9BD0-2654F347050D}" presName="sibTrans" presStyleLbl="sibTrans2D1" presStyleIdx="0" presStyleCnt="0"/>
      <dgm:spPr/>
    </dgm:pt>
    <dgm:pt modelId="{5CF3EBF3-FE5F-4BF8-936B-D9D8A7ECE7AE}" type="pres">
      <dgm:prSet presAssocID="{18719778-618C-449C-96C3-5C7DB0B3CDB6}" presName="compNode" presStyleCnt="0"/>
      <dgm:spPr/>
    </dgm:pt>
    <dgm:pt modelId="{598853E8-86D9-453A-8DEA-B47B6C47020C}" type="pres">
      <dgm:prSet presAssocID="{18719778-618C-449C-96C3-5C7DB0B3CDB6}" presName="pictRect" presStyleLbl="node1" presStyleIdx="1" presStyleCnt="4"/>
      <dgm:spPr>
        <a:solidFill>
          <a:schemeClr val="accent3">
            <a:lumMod val="40000"/>
            <a:lumOff val="60000"/>
          </a:schemeClr>
        </a:solidFill>
      </dgm:spPr>
    </dgm:pt>
    <dgm:pt modelId="{E4364545-2E35-4CD8-887A-62D76DFE5506}" type="pres">
      <dgm:prSet presAssocID="{18719778-618C-449C-96C3-5C7DB0B3CDB6}" presName="textRect" presStyleLbl="revTx" presStyleIdx="1" presStyleCnt="4">
        <dgm:presLayoutVars>
          <dgm:bulletEnabled val="1"/>
        </dgm:presLayoutVars>
      </dgm:prSet>
      <dgm:spPr/>
    </dgm:pt>
    <dgm:pt modelId="{45E19AC3-6DD3-42CA-AFA7-527D389DC6C8}" type="pres">
      <dgm:prSet presAssocID="{FEE7906A-7CEA-4D5F-8385-2E5F03B22DF4}" presName="sibTrans" presStyleLbl="sibTrans2D1" presStyleIdx="0" presStyleCnt="0"/>
      <dgm:spPr/>
    </dgm:pt>
    <dgm:pt modelId="{6ED47D80-7CB2-462A-8755-DD0F000E6833}" type="pres">
      <dgm:prSet presAssocID="{FAC1AFBC-8B56-499C-AE4E-F25BC8693CA5}" presName="compNode" presStyleCnt="0"/>
      <dgm:spPr/>
    </dgm:pt>
    <dgm:pt modelId="{6710C31B-EC65-4DF0-998E-46DA0EE86D89}" type="pres">
      <dgm:prSet presAssocID="{FAC1AFBC-8B56-499C-AE4E-F25BC8693CA5}" presName="pictRect" presStyleLbl="node1" presStyleIdx="2" presStyleCnt="4"/>
      <dgm:spPr>
        <a:solidFill>
          <a:schemeClr val="accent2">
            <a:lumMod val="40000"/>
            <a:lumOff val="60000"/>
          </a:schemeClr>
        </a:solidFill>
      </dgm:spPr>
    </dgm:pt>
    <dgm:pt modelId="{A78D4D3B-C341-42E2-A843-E8F7A189E7E5}" type="pres">
      <dgm:prSet presAssocID="{FAC1AFBC-8B56-499C-AE4E-F25BC8693CA5}" presName="textRect" presStyleLbl="revTx" presStyleIdx="2" presStyleCnt="4">
        <dgm:presLayoutVars>
          <dgm:bulletEnabled val="1"/>
        </dgm:presLayoutVars>
      </dgm:prSet>
      <dgm:spPr/>
    </dgm:pt>
    <dgm:pt modelId="{4C81A186-5600-4D07-804D-58060E26A0E9}" type="pres">
      <dgm:prSet presAssocID="{2E02C35D-502B-4D19-99D1-308386A2DB2B}" presName="sibTrans" presStyleLbl="sibTrans2D1" presStyleIdx="0" presStyleCnt="0"/>
      <dgm:spPr/>
    </dgm:pt>
    <dgm:pt modelId="{200979C6-80F9-4189-B496-8320CFE2132D}" type="pres">
      <dgm:prSet presAssocID="{E13AC5F7-966A-4530-BB85-ED68D895E6DB}" presName="compNode" presStyleCnt="0"/>
      <dgm:spPr/>
    </dgm:pt>
    <dgm:pt modelId="{3FC537B5-0295-4543-94C6-E4ED5856E676}" type="pres">
      <dgm:prSet presAssocID="{E13AC5F7-966A-4530-BB85-ED68D895E6DB}" presName="pictRect" presStyleLbl="node1" presStyleIdx="3" presStyleCnt="4"/>
      <dgm:spPr>
        <a:solidFill>
          <a:schemeClr val="accent2">
            <a:lumMod val="40000"/>
            <a:lumOff val="60000"/>
          </a:schemeClr>
        </a:solidFill>
        <a:ln>
          <a:solidFill>
            <a:schemeClr val="accent1"/>
          </a:solidFill>
          <a:prstDash val="sysDash"/>
        </a:ln>
      </dgm:spPr>
    </dgm:pt>
    <dgm:pt modelId="{16CCFB12-78CC-4B6F-ADFA-BDC7E3AAAFBF}" type="pres">
      <dgm:prSet presAssocID="{E13AC5F7-966A-4530-BB85-ED68D895E6DB}" presName="textRect" presStyleLbl="revTx" presStyleIdx="3" presStyleCnt="4" custScaleX="166813">
        <dgm:presLayoutVars>
          <dgm:bulletEnabled val="1"/>
        </dgm:presLayoutVars>
      </dgm:prSet>
      <dgm:spPr/>
    </dgm:pt>
  </dgm:ptLst>
  <dgm:cxnLst>
    <dgm:cxn modelId="{D2BFAD02-5FA2-4EE6-A40B-AEA266673D0C}" type="presOf" srcId="{FEE7906A-7CEA-4D5F-8385-2E5F03B22DF4}" destId="{45E19AC3-6DD3-42CA-AFA7-527D389DC6C8}" srcOrd="0" destOrd="0" presId="urn:microsoft.com/office/officeart/2005/8/layout/pList1"/>
    <dgm:cxn modelId="{9A5F5D12-E5D0-4A92-87E5-55A22BF07EBC}" type="presOf" srcId="{18719778-618C-449C-96C3-5C7DB0B3CDB6}" destId="{E4364545-2E35-4CD8-887A-62D76DFE5506}" srcOrd="0" destOrd="0" presId="urn:microsoft.com/office/officeart/2005/8/layout/pList1"/>
    <dgm:cxn modelId="{DB90D548-7C11-4AE6-BA40-91398D027FDB}" srcId="{0BAD743F-2B7C-49F5-A456-26578165037D}" destId="{DFC995CF-52F5-4C4C-9185-A8FA7ACEFDE1}" srcOrd="0" destOrd="0" parTransId="{B53359EB-B281-4FFC-9EDA-A78DCA1EF561}" sibTransId="{1796033F-588E-408A-9BD0-2654F347050D}"/>
    <dgm:cxn modelId="{C0681E57-4C7F-486F-94EB-E023820953C0}" srcId="{0BAD743F-2B7C-49F5-A456-26578165037D}" destId="{18719778-618C-449C-96C3-5C7DB0B3CDB6}" srcOrd="1" destOrd="0" parTransId="{BE85FB22-E3F6-4C57-A962-3A8E22C5A3D8}" sibTransId="{FEE7906A-7CEA-4D5F-8385-2E5F03B22DF4}"/>
    <dgm:cxn modelId="{83F2B979-86ED-48FD-9B13-4008DFC11EDC}" srcId="{0BAD743F-2B7C-49F5-A456-26578165037D}" destId="{E13AC5F7-966A-4530-BB85-ED68D895E6DB}" srcOrd="3" destOrd="0" parTransId="{13FAF1B0-9051-4F1E-BF7B-DFD62DBCEE85}" sibTransId="{E4600AE9-F816-401F-B7F2-079A984650E6}"/>
    <dgm:cxn modelId="{9A57EB94-6866-4531-8191-48E111BA5140}" type="presOf" srcId="{0BAD743F-2B7C-49F5-A456-26578165037D}" destId="{5CAE1EB0-77C6-437B-BCC1-335178897009}" srcOrd="0" destOrd="0" presId="urn:microsoft.com/office/officeart/2005/8/layout/pList1"/>
    <dgm:cxn modelId="{CBF4569B-604D-4E16-9629-64F2A24FDBE6}" type="presOf" srcId="{2E02C35D-502B-4D19-99D1-308386A2DB2B}" destId="{4C81A186-5600-4D07-804D-58060E26A0E9}" srcOrd="0" destOrd="0" presId="urn:microsoft.com/office/officeart/2005/8/layout/pList1"/>
    <dgm:cxn modelId="{2A2332A6-CE3E-4279-AC54-07D0C646C3B5}" type="presOf" srcId="{FAC1AFBC-8B56-499C-AE4E-F25BC8693CA5}" destId="{A78D4D3B-C341-42E2-A843-E8F7A189E7E5}" srcOrd="0" destOrd="0" presId="urn:microsoft.com/office/officeart/2005/8/layout/pList1"/>
    <dgm:cxn modelId="{2F64ECBC-40FF-4F86-B10D-F659001444F8}" type="presOf" srcId="{1796033F-588E-408A-9BD0-2654F347050D}" destId="{28D82DD1-B39C-4EC4-BF0C-3301221C055B}" srcOrd="0" destOrd="0" presId="urn:microsoft.com/office/officeart/2005/8/layout/pList1"/>
    <dgm:cxn modelId="{CA9EDCC4-BEA4-434F-8BC1-B6B9BE0B586B}" type="presOf" srcId="{E13AC5F7-966A-4530-BB85-ED68D895E6DB}" destId="{16CCFB12-78CC-4B6F-ADFA-BDC7E3AAAFBF}" srcOrd="0" destOrd="0" presId="urn:microsoft.com/office/officeart/2005/8/layout/pList1"/>
    <dgm:cxn modelId="{F58D69F1-253E-43B7-B6E5-866678822A80}" srcId="{0BAD743F-2B7C-49F5-A456-26578165037D}" destId="{FAC1AFBC-8B56-499C-AE4E-F25BC8693CA5}" srcOrd="2" destOrd="0" parTransId="{4F82B1D3-4D0A-486D-B7B2-BB1C3EA26E88}" sibTransId="{2E02C35D-502B-4D19-99D1-308386A2DB2B}"/>
    <dgm:cxn modelId="{6C2639F8-54DF-4BB8-9A5C-BF63D2DB49B2}" type="presOf" srcId="{DFC995CF-52F5-4C4C-9185-A8FA7ACEFDE1}" destId="{137A5788-F901-48BE-8B4C-C1DF44C99C01}" srcOrd="0" destOrd="0" presId="urn:microsoft.com/office/officeart/2005/8/layout/pList1"/>
    <dgm:cxn modelId="{DDB60299-E849-441C-BA05-0C4581B9FE37}" type="presParOf" srcId="{5CAE1EB0-77C6-437B-BCC1-335178897009}" destId="{3A241F90-33BE-4ED4-8DFE-A6ADBC5768E3}" srcOrd="0" destOrd="0" presId="urn:microsoft.com/office/officeart/2005/8/layout/pList1"/>
    <dgm:cxn modelId="{AF24DAA6-66C6-4E8F-9343-7DCE64E08A88}" type="presParOf" srcId="{3A241F90-33BE-4ED4-8DFE-A6ADBC5768E3}" destId="{6A2FF575-3400-4F10-89AB-A5CF34910BD1}" srcOrd="0" destOrd="0" presId="urn:microsoft.com/office/officeart/2005/8/layout/pList1"/>
    <dgm:cxn modelId="{A545B0B2-C6C8-4A77-905A-DB6BC811F88A}" type="presParOf" srcId="{3A241F90-33BE-4ED4-8DFE-A6ADBC5768E3}" destId="{137A5788-F901-48BE-8B4C-C1DF44C99C01}" srcOrd="1" destOrd="0" presId="urn:microsoft.com/office/officeart/2005/8/layout/pList1"/>
    <dgm:cxn modelId="{0000338B-3042-45C5-8F12-B580AF92DC9D}" type="presParOf" srcId="{5CAE1EB0-77C6-437B-BCC1-335178897009}" destId="{28D82DD1-B39C-4EC4-BF0C-3301221C055B}" srcOrd="1" destOrd="0" presId="urn:microsoft.com/office/officeart/2005/8/layout/pList1"/>
    <dgm:cxn modelId="{F7088215-C2AB-4FD2-960A-16E08ECE264B}" type="presParOf" srcId="{5CAE1EB0-77C6-437B-BCC1-335178897009}" destId="{5CF3EBF3-FE5F-4BF8-936B-D9D8A7ECE7AE}" srcOrd="2" destOrd="0" presId="urn:microsoft.com/office/officeart/2005/8/layout/pList1"/>
    <dgm:cxn modelId="{40A92B29-B9BA-4651-BA4F-F50D7A312AE5}" type="presParOf" srcId="{5CF3EBF3-FE5F-4BF8-936B-D9D8A7ECE7AE}" destId="{598853E8-86D9-453A-8DEA-B47B6C47020C}" srcOrd="0" destOrd="0" presId="urn:microsoft.com/office/officeart/2005/8/layout/pList1"/>
    <dgm:cxn modelId="{88EB8816-6ADA-43FB-A3D5-1EBA3FE44C7E}" type="presParOf" srcId="{5CF3EBF3-FE5F-4BF8-936B-D9D8A7ECE7AE}" destId="{E4364545-2E35-4CD8-887A-62D76DFE5506}" srcOrd="1" destOrd="0" presId="urn:microsoft.com/office/officeart/2005/8/layout/pList1"/>
    <dgm:cxn modelId="{6BA7477C-5D8C-4E35-8255-EAF041CF716A}" type="presParOf" srcId="{5CAE1EB0-77C6-437B-BCC1-335178897009}" destId="{45E19AC3-6DD3-42CA-AFA7-527D389DC6C8}" srcOrd="3" destOrd="0" presId="urn:microsoft.com/office/officeart/2005/8/layout/pList1"/>
    <dgm:cxn modelId="{3370DBAE-122B-4FC8-A3BC-24BED773D79D}" type="presParOf" srcId="{5CAE1EB0-77C6-437B-BCC1-335178897009}" destId="{6ED47D80-7CB2-462A-8755-DD0F000E6833}" srcOrd="4" destOrd="0" presId="urn:microsoft.com/office/officeart/2005/8/layout/pList1"/>
    <dgm:cxn modelId="{2FC7EAFD-0275-4D3F-9E18-6F4C1C1C420E}" type="presParOf" srcId="{6ED47D80-7CB2-462A-8755-DD0F000E6833}" destId="{6710C31B-EC65-4DF0-998E-46DA0EE86D89}" srcOrd="0" destOrd="0" presId="urn:microsoft.com/office/officeart/2005/8/layout/pList1"/>
    <dgm:cxn modelId="{FF1B98D1-C1B4-48BB-9FA3-E66156816D47}" type="presParOf" srcId="{6ED47D80-7CB2-462A-8755-DD0F000E6833}" destId="{A78D4D3B-C341-42E2-A843-E8F7A189E7E5}" srcOrd="1" destOrd="0" presId="urn:microsoft.com/office/officeart/2005/8/layout/pList1"/>
    <dgm:cxn modelId="{0BB9EBF5-F60D-4F05-A2F9-1D2C60E3C5A4}" type="presParOf" srcId="{5CAE1EB0-77C6-437B-BCC1-335178897009}" destId="{4C81A186-5600-4D07-804D-58060E26A0E9}" srcOrd="5" destOrd="0" presId="urn:microsoft.com/office/officeart/2005/8/layout/pList1"/>
    <dgm:cxn modelId="{DFFAFAA4-306F-483D-912A-17A7107892ED}" type="presParOf" srcId="{5CAE1EB0-77C6-437B-BCC1-335178897009}" destId="{200979C6-80F9-4189-B496-8320CFE2132D}" srcOrd="6" destOrd="0" presId="urn:microsoft.com/office/officeart/2005/8/layout/pList1"/>
    <dgm:cxn modelId="{48D1A7C5-B797-42C7-B461-90ED7C8D07F3}" type="presParOf" srcId="{200979C6-80F9-4189-B496-8320CFE2132D}" destId="{3FC537B5-0295-4543-94C6-E4ED5856E676}" srcOrd="0" destOrd="0" presId="urn:microsoft.com/office/officeart/2005/8/layout/pList1"/>
    <dgm:cxn modelId="{5B26B462-5F60-459E-AC84-16DB252361E1}" type="presParOf" srcId="{200979C6-80F9-4189-B496-8320CFE2132D}" destId="{16CCFB12-78CC-4B6F-ADFA-BDC7E3AAAFB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FF575-3400-4F10-89AB-A5CF34910BD1}">
      <dsp:nvSpPr>
        <dsp:cNvPr id="0" name=""/>
        <dsp:cNvSpPr/>
      </dsp:nvSpPr>
      <dsp:spPr>
        <a:xfrm>
          <a:off x="31130" y="233"/>
          <a:ext cx="473844" cy="3264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7A5788-F901-48BE-8B4C-C1DF44C99C01}">
      <dsp:nvSpPr>
        <dsp:cNvPr id="0" name=""/>
        <dsp:cNvSpPr/>
      </dsp:nvSpPr>
      <dsp:spPr>
        <a:xfrm>
          <a:off x="31130" y="326712"/>
          <a:ext cx="473844" cy="17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r>
            <a:rPr lang="en-US" sz="500" kern="1200" dirty="0"/>
            <a:t>Executive</a:t>
          </a:r>
        </a:p>
      </dsp:txBody>
      <dsp:txXfrm>
        <a:off x="31130" y="326712"/>
        <a:ext cx="473844" cy="175796"/>
      </dsp:txXfrm>
    </dsp:sp>
    <dsp:sp modelId="{598853E8-86D9-453A-8DEA-B47B6C47020C}">
      <dsp:nvSpPr>
        <dsp:cNvPr id="0" name=""/>
        <dsp:cNvSpPr/>
      </dsp:nvSpPr>
      <dsp:spPr>
        <a:xfrm>
          <a:off x="552380" y="233"/>
          <a:ext cx="473844" cy="326479"/>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364545-2E35-4CD8-887A-62D76DFE5506}">
      <dsp:nvSpPr>
        <dsp:cNvPr id="0" name=""/>
        <dsp:cNvSpPr/>
      </dsp:nvSpPr>
      <dsp:spPr>
        <a:xfrm>
          <a:off x="552380" y="326712"/>
          <a:ext cx="473844" cy="17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r>
            <a:rPr lang="en-US" sz="500" kern="1200" dirty="0"/>
            <a:t>Supervisors</a:t>
          </a:r>
        </a:p>
      </dsp:txBody>
      <dsp:txXfrm>
        <a:off x="552380" y="326712"/>
        <a:ext cx="473844" cy="175796"/>
      </dsp:txXfrm>
    </dsp:sp>
    <dsp:sp modelId="{6710C31B-EC65-4DF0-998E-46DA0EE86D89}">
      <dsp:nvSpPr>
        <dsp:cNvPr id="0" name=""/>
        <dsp:cNvSpPr/>
      </dsp:nvSpPr>
      <dsp:spPr>
        <a:xfrm>
          <a:off x="1073629" y="233"/>
          <a:ext cx="473844" cy="326479"/>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8D4D3B-C341-42E2-A843-E8F7A189E7E5}">
      <dsp:nvSpPr>
        <dsp:cNvPr id="0" name=""/>
        <dsp:cNvSpPr/>
      </dsp:nvSpPr>
      <dsp:spPr>
        <a:xfrm>
          <a:off x="1073629" y="326712"/>
          <a:ext cx="473844" cy="17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r>
            <a:rPr lang="en-US" sz="500" kern="1200" dirty="0"/>
            <a:t>Staff/Faculty</a:t>
          </a:r>
        </a:p>
      </dsp:txBody>
      <dsp:txXfrm>
        <a:off x="1073629" y="326712"/>
        <a:ext cx="473844" cy="175796"/>
      </dsp:txXfrm>
    </dsp:sp>
    <dsp:sp modelId="{3FC537B5-0295-4543-94C6-E4ED5856E676}">
      <dsp:nvSpPr>
        <dsp:cNvPr id="0" name=""/>
        <dsp:cNvSpPr/>
      </dsp:nvSpPr>
      <dsp:spPr>
        <a:xfrm>
          <a:off x="552380" y="549893"/>
          <a:ext cx="473844" cy="326479"/>
        </a:xfrm>
        <a:prstGeom prst="roundRect">
          <a:avLst/>
        </a:prstGeom>
        <a:solidFill>
          <a:schemeClr val="accent2">
            <a:lumMod val="40000"/>
            <a:lumOff val="60000"/>
          </a:schemeClr>
        </a:solidFill>
        <a:ln w="12700" cap="flat" cmpd="sng" algn="ctr">
          <a:solidFill>
            <a:schemeClr val="accent1"/>
          </a:solidFill>
          <a:prstDash val="sysDash"/>
          <a:miter lim="800000"/>
        </a:ln>
        <a:effectLst/>
      </dsp:spPr>
      <dsp:style>
        <a:lnRef idx="2">
          <a:scrgbClr r="0" g="0" b="0"/>
        </a:lnRef>
        <a:fillRef idx="1">
          <a:scrgbClr r="0" g="0" b="0"/>
        </a:fillRef>
        <a:effectRef idx="0">
          <a:scrgbClr r="0" g="0" b="0"/>
        </a:effectRef>
        <a:fontRef idx="minor">
          <a:schemeClr val="lt1"/>
        </a:fontRef>
      </dsp:style>
    </dsp:sp>
    <dsp:sp modelId="{16CCFB12-78CC-4B6F-ADFA-BDC7E3AAAFBF}">
      <dsp:nvSpPr>
        <dsp:cNvPr id="0" name=""/>
        <dsp:cNvSpPr/>
      </dsp:nvSpPr>
      <dsp:spPr>
        <a:xfrm>
          <a:off x="394085" y="876372"/>
          <a:ext cx="790434" cy="17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0" numCol="1" spcCol="1270" anchor="t" anchorCtr="0">
          <a:noAutofit/>
        </a:bodyPr>
        <a:lstStyle/>
        <a:p>
          <a:pPr marL="0" lvl="0" indent="0" algn="ctr" defTabSz="222250">
            <a:lnSpc>
              <a:spcPct val="90000"/>
            </a:lnSpc>
            <a:spcBef>
              <a:spcPct val="0"/>
            </a:spcBef>
            <a:spcAft>
              <a:spcPct val="35000"/>
            </a:spcAft>
            <a:buNone/>
          </a:pPr>
          <a:r>
            <a:rPr lang="en-US" sz="500" kern="1200" dirty="0"/>
            <a:t>Affiliate Faculty</a:t>
          </a:r>
        </a:p>
      </dsp:txBody>
      <dsp:txXfrm>
        <a:off x="394085" y="876372"/>
        <a:ext cx="790434" cy="17579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E3B12F-E119-A360-F6ED-0A810CCB13D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F72D77-16AC-E779-FD1D-D33319CFEC8C}"/>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A1CC9463-740A-4094-89F5-72048F0B230F}" type="datetimeFigureOut">
              <a:rPr lang="en-US" smtClean="0"/>
              <a:t>10/28/2024</a:t>
            </a:fld>
            <a:endParaRPr lang="en-US"/>
          </a:p>
        </p:txBody>
      </p:sp>
      <p:sp>
        <p:nvSpPr>
          <p:cNvPr id="4" name="Footer Placeholder 3">
            <a:extLst>
              <a:ext uri="{FF2B5EF4-FFF2-40B4-BE49-F238E27FC236}">
                <a16:creationId xmlns:a16="http://schemas.microsoft.com/office/drawing/2014/main" id="{32766740-5060-E791-886C-E4437D3FF1AD}"/>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75C6BA-76BB-E805-18C3-92289B69E116}"/>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160A4C8-B6BD-46E0-9AA6-61EF5E5ECE82}" type="slidenum">
              <a:rPr lang="en-US" smtClean="0"/>
              <a:t>‹#›</a:t>
            </a:fld>
            <a:endParaRPr lang="en-US"/>
          </a:p>
        </p:txBody>
      </p:sp>
    </p:spTree>
    <p:extLst>
      <p:ext uri="{BB962C8B-B14F-4D97-AF65-F5344CB8AC3E}">
        <p14:creationId xmlns:p14="http://schemas.microsoft.com/office/powerpoint/2010/main" val="5443319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CFEEC2E-B6CF-594F-842B-49A9BD629F45}" type="datetimeFigureOut">
              <a:rPr lang="en-US" smtClean="0"/>
              <a:t>10/28/2024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45239A5-2D00-3649-960C-6C1BF01992C9}" type="slidenum">
              <a:rPr lang="en-US" smtClean="0"/>
              <a:t>‹#›</a:t>
            </a:fld>
            <a:endParaRPr lang="en-US"/>
          </a:p>
        </p:txBody>
      </p:sp>
    </p:spTree>
    <p:extLst>
      <p:ext uri="{BB962C8B-B14F-4D97-AF65-F5344CB8AC3E}">
        <p14:creationId xmlns:p14="http://schemas.microsoft.com/office/powerpoint/2010/main" val="3223226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D783DA-72D5-4ECA-91DA-D3662FFA8590}" type="datetime1">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56915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31EB9-EA80-40A7-A3F3-AC76450A2337}" type="datetime1">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176115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2F9C8-79C1-4FB8-8E88-68E84D320303}" type="datetime1">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149576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8490032B-BA12-F24D-A6D1-5F797B6F49FD}"/>
              </a:ext>
            </a:extLst>
          </p:cNvPr>
          <p:cNvSpPr>
            <a:spLocks noGrp="1"/>
          </p:cNvSpPr>
          <p:nvPr>
            <p:ph type="sldNum" sz="quarter" idx="12"/>
          </p:nvPr>
        </p:nvSpPr>
        <p:spPr>
          <a:xfrm>
            <a:off x="6967890" y="6320726"/>
            <a:ext cx="2057400" cy="215169"/>
          </a:xfrm>
          <a:prstGeom prst="rect">
            <a:avLst/>
          </a:prstGeom>
        </p:spPr>
        <p:txBody>
          <a:bodyPr/>
          <a:lstStyle>
            <a:lvl1pPr algn="r">
              <a:defRPr sz="1059">
                <a:solidFill>
                  <a:schemeClr val="bg1"/>
                </a:solidFill>
              </a:defRPr>
            </a:lvl1pPr>
          </a:lstStyle>
          <a:p>
            <a:fld id="{570FD77B-414C-E64D-80F1-044AFC0B7825}" type="slidenum">
              <a:rPr lang="en-US" smtClean="0"/>
              <a:pPr/>
              <a:t>‹#›</a:t>
            </a:fld>
            <a:endParaRPr lang="en-US" dirty="0"/>
          </a:p>
        </p:txBody>
      </p:sp>
    </p:spTree>
    <p:extLst>
      <p:ext uri="{BB962C8B-B14F-4D97-AF65-F5344CB8AC3E}">
        <p14:creationId xmlns:p14="http://schemas.microsoft.com/office/powerpoint/2010/main" val="66763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65CBC2-BC18-4662-8F61-05FF0E8B209D}" type="datetime1">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428986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47B991-6C14-4DE8-ADB2-85015B85BFA7}" type="datetime1">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354582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CB8C7F-124F-4766-B53E-D4DD9DD354C7}" type="datetime1">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234493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EFA3E-5361-41D2-B0E6-1A2F76C16ED4}" type="datetime1">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396401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0D9DF-B751-4995-B15E-95711360F533}" type="datetime1">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3516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7B966-B6C6-441E-B520-BD2E86F38896}" type="datetime1">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392194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EC519F-D7B7-4308-B26D-CAA8621E1DEB}" type="datetime1">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2116548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99824A-2BB1-403C-8AD6-CCA459C51D11}" type="datetime1">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E5505-7D29-B14A-ACE3-A5A4F1AFBE49}" type="slidenum">
              <a:rPr lang="en-US" smtClean="0"/>
              <a:t>‹#›</a:t>
            </a:fld>
            <a:endParaRPr lang="en-US"/>
          </a:p>
        </p:txBody>
      </p:sp>
    </p:spTree>
    <p:extLst>
      <p:ext uri="{BB962C8B-B14F-4D97-AF65-F5344CB8AC3E}">
        <p14:creationId xmlns:p14="http://schemas.microsoft.com/office/powerpoint/2010/main" val="303375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BC051-979F-4992-AE41-042F9825904F}" type="datetime1">
              <a:rPr lang="en-US" smtClean="0"/>
              <a:t>10/28/2024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E5505-7D29-B14A-ACE3-A5A4F1AFBE49}" type="slidenum">
              <a:rPr lang="en-US" smtClean="0"/>
              <a:t>‹#›</a:t>
            </a:fld>
            <a:endParaRPr lang="en-US"/>
          </a:p>
        </p:txBody>
      </p:sp>
    </p:spTree>
    <p:extLst>
      <p:ext uri="{BB962C8B-B14F-4D97-AF65-F5344CB8AC3E}">
        <p14:creationId xmlns:p14="http://schemas.microsoft.com/office/powerpoint/2010/main" val="624027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clarissa.pelia@ilisagvik.edu" TargetMode="External"/><Relationship Id="rId7" Type="http://schemas.openxmlformats.org/officeDocument/2006/relationships/image" Target="../media/image19.svg"/><Relationship Id="rId2" Type="http://schemas.openxmlformats.org/officeDocument/2006/relationships/hyperlink" Target="mailto:justina.wilhelm@ilisagvik.edu" TargetMode="Externa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4DA06-B8F8-2598-1671-A1ECAA57F650}"/>
              </a:ext>
              <a:ext uri="{C183D7F6-B498-43B3-948B-1728B52AA6E4}">
                <adec:decorative xmlns:adec="http://schemas.microsoft.com/office/drawing/2017/decorative" val="1"/>
              </a:ext>
            </a:extLst>
          </p:cNvPr>
          <p:cNvPicPr>
            <a:picLocks noChangeAspect="1"/>
          </p:cNvPicPr>
          <p:nvPr/>
        </p:nvPicPr>
        <p:blipFill>
          <a:blip r:embed="rId2"/>
          <a:srcRect t="1471" b="1471"/>
          <a:stretch/>
        </p:blipFill>
        <p:spPr>
          <a:xfrm>
            <a:off x="0" y="0"/>
            <a:ext cx="9144000" cy="6858000"/>
          </a:xfrm>
          <a:prstGeom prst="rect">
            <a:avLst/>
          </a:prstGeom>
        </p:spPr>
      </p:pic>
      <p:sp>
        <p:nvSpPr>
          <p:cNvPr id="2" name="Title 1">
            <a:extLst>
              <a:ext uri="{FF2B5EF4-FFF2-40B4-BE49-F238E27FC236}">
                <a16:creationId xmlns:a16="http://schemas.microsoft.com/office/drawing/2014/main" id="{76330FD5-5810-F795-B322-1384A9F2968C}"/>
              </a:ext>
            </a:extLst>
          </p:cNvPr>
          <p:cNvSpPr>
            <a:spLocks noGrp="1"/>
          </p:cNvSpPr>
          <p:nvPr>
            <p:ph type="ctrTitle"/>
          </p:nvPr>
        </p:nvSpPr>
        <p:spPr>
          <a:xfrm>
            <a:off x="3865178" y="962080"/>
            <a:ext cx="4716847" cy="2387600"/>
          </a:xfrm>
        </p:spPr>
        <p:txBody>
          <a:bodyPr anchor="t">
            <a:normAutofit/>
          </a:bodyPr>
          <a:lstStyle/>
          <a:p>
            <a:pPr algn="l"/>
            <a:r>
              <a:rPr lang="en-US" sz="4800" b="1" dirty="0">
                <a:latin typeface="Montserrat" pitchFamily="2" charset="77"/>
              </a:rPr>
              <a:t>New Board of Trustees Orientation</a:t>
            </a:r>
          </a:p>
        </p:txBody>
      </p:sp>
      <p:sp>
        <p:nvSpPr>
          <p:cNvPr id="4" name="Slide Number Placeholder 3">
            <a:extLst>
              <a:ext uri="{FF2B5EF4-FFF2-40B4-BE49-F238E27FC236}">
                <a16:creationId xmlns:a16="http://schemas.microsoft.com/office/drawing/2014/main" id="{74A4973C-56EB-20E3-F1C3-95DD6514C431}"/>
              </a:ext>
            </a:extLst>
          </p:cNvPr>
          <p:cNvSpPr>
            <a:spLocks noGrp="1"/>
          </p:cNvSpPr>
          <p:nvPr>
            <p:ph type="sldNum" sz="quarter" idx="12"/>
          </p:nvPr>
        </p:nvSpPr>
        <p:spPr/>
        <p:txBody>
          <a:bodyPr/>
          <a:lstStyle/>
          <a:p>
            <a:fld id="{DFAE5505-7D29-B14A-ACE3-A5A4F1AFBE49}" type="slidenum">
              <a:rPr lang="en-US" smtClean="0"/>
              <a:t>1</a:t>
            </a:fld>
            <a:endParaRPr lang="en-US"/>
          </a:p>
        </p:txBody>
      </p:sp>
    </p:spTree>
    <p:extLst>
      <p:ext uri="{BB962C8B-B14F-4D97-AF65-F5344CB8AC3E}">
        <p14:creationId xmlns:p14="http://schemas.microsoft.com/office/powerpoint/2010/main" val="318243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17F9-0739-4C87-C300-FD12CC5177A0}"/>
              </a:ext>
            </a:extLst>
          </p:cNvPr>
          <p:cNvSpPr>
            <a:spLocks noGrp="1"/>
          </p:cNvSpPr>
          <p:nvPr>
            <p:ph type="title"/>
          </p:nvPr>
        </p:nvSpPr>
        <p:spPr>
          <a:xfrm>
            <a:off x="295275" y="176212"/>
            <a:ext cx="7886700" cy="1325563"/>
          </a:xfrm>
        </p:spPr>
        <p:txBody>
          <a:bodyPr/>
          <a:lstStyle/>
          <a:p>
            <a:r>
              <a:rPr lang="en-US" dirty="0">
                <a:latin typeface="Montserrat" panose="00000500000000000000" pitchFamily="2" charset="0"/>
              </a:rPr>
              <a:t>Board of Trustees</a:t>
            </a:r>
          </a:p>
        </p:txBody>
      </p:sp>
      <p:sp>
        <p:nvSpPr>
          <p:cNvPr id="3" name="Content Placeholder 2">
            <a:extLst>
              <a:ext uri="{FF2B5EF4-FFF2-40B4-BE49-F238E27FC236}">
                <a16:creationId xmlns:a16="http://schemas.microsoft.com/office/drawing/2014/main" id="{E98F7F4F-20C5-6BCF-287E-8C1066571B3C}"/>
              </a:ext>
            </a:extLst>
          </p:cNvPr>
          <p:cNvSpPr>
            <a:spLocks noGrp="1"/>
          </p:cNvSpPr>
          <p:nvPr>
            <p:ph idx="1"/>
          </p:nvPr>
        </p:nvSpPr>
        <p:spPr>
          <a:xfrm>
            <a:off x="200024" y="1320800"/>
            <a:ext cx="8334376" cy="4351338"/>
          </a:xfrm>
        </p:spPr>
        <p:txBody>
          <a:bodyPr>
            <a:normAutofit/>
          </a:bodyPr>
          <a:lstStyle/>
          <a:p>
            <a:pPr>
              <a:lnSpc>
                <a:spcPct val="150000"/>
              </a:lnSpc>
            </a:pPr>
            <a:r>
              <a:rPr lang="en-US" dirty="0">
                <a:latin typeface="Montserrat" panose="00000500000000000000" pitchFamily="2" charset="0"/>
              </a:rPr>
              <a:t>Comprised of 12 Board of Trustees</a:t>
            </a:r>
          </a:p>
          <a:p>
            <a:pPr lvl="1">
              <a:lnSpc>
                <a:spcPct val="150000"/>
              </a:lnSpc>
            </a:pPr>
            <a:r>
              <a:rPr lang="en-US" dirty="0">
                <a:latin typeface="Montserrat" panose="00000500000000000000" pitchFamily="2" charset="0"/>
              </a:rPr>
              <a:t>1 (8) from each North Slope Community</a:t>
            </a:r>
          </a:p>
          <a:p>
            <a:pPr lvl="1">
              <a:lnSpc>
                <a:spcPct val="150000"/>
              </a:lnSpc>
            </a:pPr>
            <a:r>
              <a:rPr lang="en-US" dirty="0">
                <a:latin typeface="Montserrat" panose="00000500000000000000" pitchFamily="2" charset="0"/>
              </a:rPr>
              <a:t>1 At-large</a:t>
            </a:r>
          </a:p>
          <a:p>
            <a:pPr lvl="1">
              <a:lnSpc>
                <a:spcPct val="150000"/>
              </a:lnSpc>
            </a:pPr>
            <a:r>
              <a:rPr lang="en-US" dirty="0">
                <a:latin typeface="Montserrat" panose="00000500000000000000" pitchFamily="2" charset="0"/>
              </a:rPr>
              <a:t>1 Trustee Iñupiat Community of the Arctic Slope</a:t>
            </a:r>
          </a:p>
          <a:p>
            <a:pPr lvl="1">
              <a:lnSpc>
                <a:spcPct val="150000"/>
              </a:lnSpc>
            </a:pPr>
            <a:r>
              <a:rPr lang="en-US" dirty="0">
                <a:latin typeface="Montserrat" panose="00000500000000000000" pitchFamily="2" charset="0"/>
              </a:rPr>
              <a:t>1 Trustee North Slope Borough School District</a:t>
            </a:r>
          </a:p>
          <a:p>
            <a:pPr lvl="1">
              <a:lnSpc>
                <a:spcPct val="150000"/>
              </a:lnSpc>
            </a:pPr>
            <a:r>
              <a:rPr lang="en-US" dirty="0">
                <a:latin typeface="Montserrat" panose="00000500000000000000" pitchFamily="2" charset="0"/>
              </a:rPr>
              <a:t>1 Trustee Arctic Slope Regional Corporation</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21263DBA-A514-07C4-C0CE-F1009D643DB3}"/>
              </a:ext>
            </a:extLst>
          </p:cNvPr>
          <p:cNvSpPr>
            <a:spLocks noGrp="1"/>
          </p:cNvSpPr>
          <p:nvPr>
            <p:ph type="sldNum" sz="quarter" idx="12"/>
          </p:nvPr>
        </p:nvSpPr>
        <p:spPr>
          <a:xfrm>
            <a:off x="6848475" y="6451601"/>
            <a:ext cx="2057400" cy="365125"/>
          </a:xfrm>
        </p:spPr>
        <p:txBody>
          <a:bodyPr/>
          <a:lstStyle/>
          <a:p>
            <a:fld id="{DFAE5505-7D29-B14A-ACE3-A5A4F1AFBE49}" type="slidenum">
              <a:rPr lang="en-US" smtClean="0"/>
              <a:t>10</a:t>
            </a:fld>
            <a:endParaRPr lang="en-US" dirty="0"/>
          </a:p>
        </p:txBody>
      </p:sp>
    </p:spTree>
    <p:extLst>
      <p:ext uri="{BB962C8B-B14F-4D97-AF65-F5344CB8AC3E}">
        <p14:creationId xmlns:p14="http://schemas.microsoft.com/office/powerpoint/2010/main" val="229743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F25D-1443-4F4D-B76F-8B14C045E684}"/>
              </a:ext>
            </a:extLst>
          </p:cNvPr>
          <p:cNvSpPr>
            <a:spLocks noGrp="1"/>
          </p:cNvSpPr>
          <p:nvPr>
            <p:ph type="title"/>
          </p:nvPr>
        </p:nvSpPr>
        <p:spPr>
          <a:xfrm>
            <a:off x="266197" y="269096"/>
            <a:ext cx="7902861" cy="754543"/>
          </a:xfrm>
        </p:spPr>
        <p:txBody>
          <a:bodyPr>
            <a:normAutofit/>
          </a:bodyPr>
          <a:lstStyle/>
          <a:p>
            <a:r>
              <a:rPr lang="en-US" dirty="0">
                <a:latin typeface="Montserrat" panose="00000500000000000000" pitchFamily="2" charset="0"/>
                <a:cs typeface="Segoe UI" panose="020B0502040204020203" pitchFamily="34" charset="0"/>
              </a:rPr>
              <a:t>Terms of Office </a:t>
            </a:r>
          </a:p>
        </p:txBody>
      </p:sp>
      <p:sp>
        <p:nvSpPr>
          <p:cNvPr id="5" name="Slide Number Placeholder 5">
            <a:extLst>
              <a:ext uri="{FF2B5EF4-FFF2-40B4-BE49-F238E27FC236}">
                <a16:creationId xmlns:a16="http://schemas.microsoft.com/office/drawing/2014/main" id="{3FB7D893-6C99-134F-A6F4-3E1A379BE1CE}"/>
              </a:ext>
            </a:extLst>
          </p:cNvPr>
          <p:cNvSpPr>
            <a:spLocks noGrp="1"/>
          </p:cNvSpPr>
          <p:nvPr>
            <p:ph type="sldNum" sz="quarter" idx="12"/>
          </p:nvPr>
        </p:nvSpPr>
        <p:spPr>
          <a:xfrm>
            <a:off x="6973306" y="6481319"/>
            <a:ext cx="1996888" cy="215169"/>
          </a:xfrm>
        </p:spPr>
        <p:txBody>
          <a:bodyPr/>
          <a:lstStyle/>
          <a:p>
            <a:fld id="{570FD77B-414C-E64D-80F1-044AFC0B7825}" type="slidenum">
              <a:rPr lang="en-US" smtClean="0">
                <a:solidFill>
                  <a:schemeClr val="bg1">
                    <a:lumMod val="65000"/>
                  </a:schemeClr>
                </a:solidFill>
              </a:rPr>
              <a:pPr/>
              <a:t>11</a:t>
            </a:fld>
            <a:endParaRPr lang="en-US" dirty="0">
              <a:solidFill>
                <a:schemeClr val="bg1">
                  <a:lumMod val="65000"/>
                </a:schemeClr>
              </a:solidFill>
            </a:endParaRPr>
          </a:p>
        </p:txBody>
      </p:sp>
      <p:sp>
        <p:nvSpPr>
          <p:cNvPr id="4" name="TextBox 3"/>
          <p:cNvSpPr txBox="1"/>
          <p:nvPr/>
        </p:nvSpPr>
        <p:spPr>
          <a:xfrm>
            <a:off x="370114" y="1195316"/>
            <a:ext cx="8533405" cy="4953344"/>
          </a:xfrm>
          <a:prstGeom prst="rect">
            <a:avLst/>
          </a:prstGeom>
          <a:noFill/>
        </p:spPr>
        <p:txBody>
          <a:bodyPr wrap="square" rtlCol="0">
            <a:spAutoFit/>
          </a:bodyPr>
          <a:lstStyle/>
          <a:p>
            <a:r>
              <a:rPr lang="en-US" sz="2000" dirty="0">
                <a:latin typeface="Montserrat" panose="00000500000000000000" pitchFamily="2" charset="0"/>
                <a:cs typeface="Segoe UI" panose="020B0502040204020203" pitchFamily="34" charset="0"/>
              </a:rPr>
              <a:t>Each Trustee shall serve a </a:t>
            </a:r>
            <a:r>
              <a:rPr lang="en-US" sz="2000" b="1" dirty="0">
                <a:latin typeface="Montserrat" panose="00000500000000000000" pitchFamily="2" charset="0"/>
                <a:cs typeface="Segoe UI" panose="020B0502040204020203" pitchFamily="34" charset="0"/>
              </a:rPr>
              <a:t>term of five (5) years </a:t>
            </a:r>
            <a:r>
              <a:rPr lang="en-US" sz="2000" dirty="0">
                <a:latin typeface="Montserrat" panose="00000500000000000000" pitchFamily="2" charset="0"/>
                <a:cs typeface="Segoe UI" panose="020B0502040204020203" pitchFamily="34" charset="0"/>
              </a:rPr>
              <a:t>commencing on January 1 following his or her appointment. </a:t>
            </a:r>
          </a:p>
          <a:p>
            <a:endParaRPr lang="en-US" sz="2000" dirty="0">
              <a:latin typeface="Montserrat" panose="00000500000000000000" pitchFamily="2" charset="0"/>
              <a:cs typeface="Segoe UI" panose="020B0502040204020203" pitchFamily="34" charset="0"/>
            </a:endParaRPr>
          </a:p>
          <a:p>
            <a:r>
              <a:rPr lang="en-US" sz="2000" dirty="0">
                <a:latin typeface="Montserrat" panose="00000500000000000000" pitchFamily="2" charset="0"/>
                <a:cs typeface="Segoe UI" panose="020B0502040204020203" pitchFamily="34" charset="0"/>
              </a:rPr>
              <a:t>Trustees shall be </a:t>
            </a:r>
            <a:r>
              <a:rPr lang="en-US" sz="2000" b="1" dirty="0">
                <a:latin typeface="Montserrat" panose="00000500000000000000" pitchFamily="2" charset="0"/>
                <a:cs typeface="Segoe UI" panose="020B0502040204020203" pitchFamily="34" charset="0"/>
              </a:rPr>
              <a:t>appointed by the North Slope Borough Assembly </a:t>
            </a:r>
            <a:r>
              <a:rPr lang="en-US" sz="2000" dirty="0">
                <a:latin typeface="Montserrat" panose="00000500000000000000" pitchFamily="2" charset="0"/>
                <a:cs typeface="Segoe UI" panose="020B0502040204020203" pitchFamily="34" charset="0"/>
              </a:rPr>
              <a:t>as required by the Articles of Incorporation.</a:t>
            </a:r>
          </a:p>
          <a:p>
            <a:r>
              <a:rPr lang="en-US" sz="2000" dirty="0">
                <a:latin typeface="Montserrat" panose="00000500000000000000" pitchFamily="2" charset="0"/>
                <a:cs typeface="Segoe UI" panose="020B0502040204020203" pitchFamily="34" charset="0"/>
              </a:rPr>
              <a:t> </a:t>
            </a:r>
          </a:p>
          <a:p>
            <a:r>
              <a:rPr lang="en-US" sz="2000" dirty="0">
                <a:latin typeface="Montserrat" panose="00000500000000000000" pitchFamily="2" charset="0"/>
                <a:cs typeface="Segoe UI" panose="020B0502040204020203" pitchFamily="34" charset="0"/>
              </a:rPr>
              <a:t>Any vacancy occurring in the Board of Trustees shall be filled by appointment made by the (Members) North Slope Borough Assembly (Assembly), for the unexpired portion of the term, from nominations submitted to Assembly by the North Slope Borough Mayor, provided that, the Assembly need not fill a vacancy where the remaining unexpired term is less than 60 days. </a:t>
            </a:r>
          </a:p>
          <a:p>
            <a:endParaRPr lang="en-US" sz="2000" dirty="0">
              <a:latin typeface="Montserrat" panose="00000500000000000000" pitchFamily="2" charset="0"/>
              <a:cs typeface="Segoe UI" panose="020B0502040204020203" pitchFamily="34" charset="0"/>
            </a:endParaRPr>
          </a:p>
          <a:p>
            <a:r>
              <a:rPr lang="en-US" sz="2000" dirty="0">
                <a:latin typeface="Montserrat" panose="00000500000000000000" pitchFamily="2" charset="0"/>
                <a:cs typeface="Segoe UI" panose="020B0502040204020203" pitchFamily="34" charset="0"/>
              </a:rPr>
              <a:t>Any Trustee appointed to fill a vacancy shall serve through the unexpired term of the vacant seat.</a:t>
            </a:r>
          </a:p>
          <a:p>
            <a:r>
              <a:rPr lang="en-US" sz="1588" dirty="0">
                <a:latin typeface="Montserrat" panose="00000500000000000000" pitchFamily="2" charset="0"/>
              </a:rPr>
              <a:t> </a:t>
            </a:r>
          </a:p>
        </p:txBody>
      </p:sp>
    </p:spTree>
    <p:extLst>
      <p:ext uri="{BB962C8B-B14F-4D97-AF65-F5344CB8AC3E}">
        <p14:creationId xmlns:p14="http://schemas.microsoft.com/office/powerpoint/2010/main" val="393191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631" y="248242"/>
            <a:ext cx="7902861" cy="754543"/>
          </a:xfrm>
        </p:spPr>
        <p:txBody>
          <a:bodyPr>
            <a:normAutofit/>
          </a:bodyPr>
          <a:lstStyle/>
          <a:p>
            <a:r>
              <a:rPr lang="en-US" dirty="0">
                <a:latin typeface="Montserrat" panose="00000500000000000000" pitchFamily="2" charset="0"/>
                <a:cs typeface="Segoe UI" panose="020B0502040204020203" pitchFamily="34" charset="0"/>
              </a:rPr>
              <a:t>Officers </a:t>
            </a:r>
            <a:r>
              <a:rPr lang="en-US" sz="1200" dirty="0">
                <a:latin typeface="Montserrat" panose="00000500000000000000" pitchFamily="2" charset="0"/>
                <a:cs typeface="Segoe UI" panose="020B0502040204020203" pitchFamily="34" charset="0"/>
              </a:rPr>
              <a:t>Section 1</a:t>
            </a:r>
          </a:p>
        </p:txBody>
      </p:sp>
      <p:sp>
        <p:nvSpPr>
          <p:cNvPr id="3" name="Content Placeholder 2"/>
          <p:cNvSpPr>
            <a:spLocks noGrp="1"/>
          </p:cNvSpPr>
          <p:nvPr>
            <p:ph idx="1"/>
          </p:nvPr>
        </p:nvSpPr>
        <p:spPr>
          <a:xfrm>
            <a:off x="622300" y="1002785"/>
            <a:ext cx="8303030" cy="5175039"/>
          </a:xfrm>
        </p:spPr>
        <p:txBody>
          <a:bodyPr>
            <a:normAutofit/>
          </a:bodyPr>
          <a:lstStyle/>
          <a:p>
            <a:r>
              <a:rPr lang="en-US" sz="2000" dirty="0">
                <a:latin typeface="Montserrat" panose="00000500000000000000" pitchFamily="2" charset="0"/>
                <a:cs typeface="Segoe UI" panose="020B0502040204020203" pitchFamily="34" charset="0"/>
              </a:rPr>
              <a:t>The Officers of </a:t>
            </a:r>
            <a:r>
              <a:rPr lang="en-US" sz="2000" dirty="0" err="1">
                <a:latin typeface="Montserrat" panose="00000500000000000000" pitchFamily="2" charset="0"/>
                <a:cs typeface="Segoe UI" panose="020B0502040204020203" pitchFamily="34" charset="0"/>
              </a:rPr>
              <a:t>Iḷisaġvik</a:t>
            </a:r>
            <a:r>
              <a:rPr lang="en-US" sz="2000" dirty="0">
                <a:latin typeface="Montserrat" panose="00000500000000000000" pitchFamily="2" charset="0"/>
                <a:cs typeface="Segoe UI" panose="020B0502040204020203" pitchFamily="34" charset="0"/>
              </a:rPr>
              <a:t> College include: President, </a:t>
            </a:r>
            <a:r>
              <a:rPr lang="en-US" sz="2000" b="1" dirty="0">
                <a:latin typeface="Montserrat" panose="00000500000000000000" pitchFamily="2" charset="0"/>
                <a:cs typeface="Segoe UI" panose="020B0502040204020203" pitchFamily="34" charset="0"/>
              </a:rPr>
              <a:t>Chairperson, Vice-Chairperson, Secretary, and Treasurer</a:t>
            </a:r>
            <a:r>
              <a:rPr lang="en-US" sz="2000" dirty="0">
                <a:latin typeface="Montserrat" panose="00000500000000000000" pitchFamily="2" charset="0"/>
                <a:cs typeface="Segoe UI" panose="020B0502040204020203" pitchFamily="34" charset="0"/>
              </a:rPr>
              <a:t>. With the exception of the President, all Officers are members of the Board of Trustees.</a:t>
            </a:r>
          </a:p>
          <a:p>
            <a:r>
              <a:rPr lang="en-US" sz="2000" dirty="0">
                <a:latin typeface="Montserrat" panose="00000500000000000000" pitchFamily="2" charset="0"/>
                <a:cs typeface="Segoe UI" panose="020B0502040204020203" pitchFamily="34" charset="0"/>
              </a:rPr>
              <a:t>With the exception of the President, which is governed by the terms and conditions of an employment contract, all </a:t>
            </a:r>
            <a:r>
              <a:rPr lang="en-US" sz="2000" b="1" dirty="0">
                <a:latin typeface="Montserrat" panose="00000500000000000000" pitchFamily="2" charset="0"/>
                <a:cs typeface="Segoe UI" panose="020B0502040204020203" pitchFamily="34" charset="0"/>
              </a:rPr>
              <a:t>Officers are appointed by the Board of Trustees </a:t>
            </a:r>
            <a:r>
              <a:rPr lang="en-US" sz="2000" dirty="0">
                <a:latin typeface="Montserrat" panose="00000500000000000000" pitchFamily="2" charset="0"/>
                <a:cs typeface="Segoe UI" panose="020B0502040204020203" pitchFamily="34" charset="0"/>
              </a:rPr>
              <a:t>and hold office at the pleasure of the Board of Trustees.</a:t>
            </a:r>
          </a:p>
          <a:p>
            <a:r>
              <a:rPr lang="en-US" sz="2000" b="1" dirty="0">
                <a:latin typeface="Montserrat" panose="00000500000000000000" pitchFamily="2" charset="0"/>
                <a:cs typeface="Segoe UI" panose="020B0502040204020203" pitchFamily="34" charset="0"/>
              </a:rPr>
              <a:t>Officers are appointed by majority vote</a:t>
            </a:r>
            <a:r>
              <a:rPr lang="en-US" sz="2000" dirty="0">
                <a:latin typeface="Montserrat" panose="00000500000000000000" pitchFamily="2" charset="0"/>
                <a:cs typeface="Segoe UI" panose="020B0502040204020203" pitchFamily="34" charset="0"/>
              </a:rPr>
              <a:t> of the Board held at the first regular meeting in each calendar year, or at the first regular meeting following a vacancy in office. </a:t>
            </a:r>
          </a:p>
          <a:p>
            <a:r>
              <a:rPr lang="en-US" sz="2000" dirty="0">
                <a:latin typeface="Montserrat" panose="00000500000000000000" pitchFamily="2" charset="0"/>
                <a:cs typeface="Segoe UI" panose="020B0502040204020203" pitchFamily="34" charset="0"/>
              </a:rPr>
              <a:t>Each Officer is appointed for a </a:t>
            </a:r>
            <a:r>
              <a:rPr lang="en-US" sz="2000" b="1" dirty="0">
                <a:latin typeface="Montserrat" panose="00000500000000000000" pitchFamily="2" charset="0"/>
                <a:cs typeface="Segoe UI" panose="020B0502040204020203" pitchFamily="34" charset="0"/>
              </a:rPr>
              <a:t>one (1) year term </a:t>
            </a:r>
            <a:r>
              <a:rPr lang="en-US" sz="2000" dirty="0">
                <a:latin typeface="Montserrat" panose="00000500000000000000" pitchFamily="2" charset="0"/>
                <a:cs typeface="Segoe UI" panose="020B0502040204020203" pitchFamily="34" charset="0"/>
              </a:rPr>
              <a:t>and </a:t>
            </a:r>
            <a:r>
              <a:rPr lang="en-US" sz="2000" dirty="0">
                <a:latin typeface="Montserrat" panose="00000500000000000000" pitchFamily="2" charset="0"/>
              </a:rPr>
              <a:t>may serve in the same office for </a:t>
            </a:r>
            <a:r>
              <a:rPr lang="en-US" sz="2000" b="1" dirty="0">
                <a:latin typeface="Montserrat" panose="00000500000000000000" pitchFamily="2" charset="0"/>
              </a:rPr>
              <a:t>up to five (5) consecutive terms</a:t>
            </a:r>
            <a:r>
              <a:rPr lang="en-US" sz="2000" dirty="0">
                <a:latin typeface="Montserrat" panose="00000500000000000000" pitchFamily="2" charset="0"/>
              </a:rPr>
              <a:t>, after which such Director may not serve in that office for at least one (1) year before that Director may be appointed to that office. </a:t>
            </a:r>
            <a:endParaRPr lang="en-US" sz="2000" dirty="0">
              <a:latin typeface="Montserrat" panose="00000500000000000000" pitchFamily="2" charset="0"/>
              <a:cs typeface="Segoe UI" panose="020B0502040204020203" pitchFamily="34" charset="0"/>
            </a:endParaRPr>
          </a:p>
          <a:p>
            <a:pPr marL="0" indent="0">
              <a:buNone/>
            </a:pPr>
            <a:endParaRPr lang="en-US" sz="1588" dirty="0"/>
          </a:p>
        </p:txBody>
      </p:sp>
      <p:sp>
        <p:nvSpPr>
          <p:cNvPr id="4" name="Slide Number Placeholder 3"/>
          <p:cNvSpPr>
            <a:spLocks noGrp="1"/>
          </p:cNvSpPr>
          <p:nvPr>
            <p:ph type="sldNum" sz="quarter" idx="12"/>
          </p:nvPr>
        </p:nvSpPr>
        <p:spPr>
          <a:xfrm>
            <a:off x="6762750" y="6346826"/>
            <a:ext cx="2057400" cy="365125"/>
          </a:xfrm>
        </p:spPr>
        <p:txBody>
          <a:bodyPr/>
          <a:lstStyle/>
          <a:p>
            <a:fld id="{570FD77B-414C-E64D-80F1-044AFC0B7825}" type="slidenum">
              <a:rPr lang="en-US" smtClean="0"/>
              <a:pPr/>
              <a:t>12</a:t>
            </a:fld>
            <a:endParaRPr lang="en-US" dirty="0"/>
          </a:p>
        </p:txBody>
      </p:sp>
    </p:spTree>
    <p:extLst>
      <p:ext uri="{BB962C8B-B14F-4D97-AF65-F5344CB8AC3E}">
        <p14:creationId xmlns:p14="http://schemas.microsoft.com/office/powerpoint/2010/main" val="2747519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6940" y="6450169"/>
            <a:ext cx="2057400" cy="215169"/>
          </a:xfrm>
        </p:spPr>
        <p:txBody>
          <a:bodyPr/>
          <a:lstStyle/>
          <a:p>
            <a:fld id="{570FD77B-414C-E64D-80F1-044AFC0B7825}" type="slidenum">
              <a:rPr lang="en-US" smtClean="0">
                <a:solidFill>
                  <a:schemeClr val="bg1">
                    <a:lumMod val="65000"/>
                  </a:schemeClr>
                </a:solidFill>
              </a:rPr>
              <a:pPr/>
              <a:t>13</a:t>
            </a:fld>
            <a:endParaRPr lang="en-US" dirty="0">
              <a:solidFill>
                <a:schemeClr val="bg1">
                  <a:lumMod val="65000"/>
                </a:schemeClr>
              </a:solidFill>
            </a:endParaRPr>
          </a:p>
        </p:txBody>
      </p:sp>
      <p:sp>
        <p:nvSpPr>
          <p:cNvPr id="2" name="Title 1"/>
          <p:cNvSpPr>
            <a:spLocks noGrp="1"/>
          </p:cNvSpPr>
          <p:nvPr>
            <p:ph type="title" idx="4294967295"/>
          </p:nvPr>
        </p:nvSpPr>
        <p:spPr>
          <a:xfrm>
            <a:off x="309063" y="407831"/>
            <a:ext cx="8214411" cy="754997"/>
          </a:xfrm>
          <a:prstGeom prst="rect">
            <a:avLst/>
          </a:prstGeom>
        </p:spPr>
        <p:txBody>
          <a:bodyPr>
            <a:noAutofit/>
          </a:bodyPr>
          <a:lstStyle/>
          <a:p>
            <a:pPr algn="r"/>
            <a:r>
              <a:rPr lang="en-US" dirty="0">
                <a:latin typeface="Montserrat" panose="00000500000000000000" pitchFamily="2" charset="0"/>
                <a:cs typeface="Segoe UI" panose="020B0502040204020203" pitchFamily="34" charset="0"/>
              </a:rPr>
              <a:t>Expectations of Attendance</a:t>
            </a:r>
            <a:br>
              <a:rPr lang="en-US" dirty="0">
                <a:latin typeface="Montserrat" panose="00000500000000000000" pitchFamily="2" charset="0"/>
                <a:cs typeface="Segoe UI" panose="020B0502040204020203" pitchFamily="34" charset="0"/>
              </a:rPr>
            </a:br>
            <a:r>
              <a:rPr lang="en-US" sz="1200" dirty="0">
                <a:latin typeface="Montserrat" panose="00000500000000000000" pitchFamily="2" charset="0"/>
                <a:cs typeface="Segoe UI" panose="020B0502040204020203" pitchFamily="34" charset="0"/>
              </a:rPr>
              <a:t>section 4 (i)</a:t>
            </a:r>
          </a:p>
        </p:txBody>
      </p:sp>
      <p:sp>
        <p:nvSpPr>
          <p:cNvPr id="3" name="Content Placeholder 2"/>
          <p:cNvSpPr>
            <a:spLocks noGrp="1"/>
          </p:cNvSpPr>
          <p:nvPr>
            <p:ph idx="4294967295"/>
          </p:nvPr>
        </p:nvSpPr>
        <p:spPr>
          <a:xfrm>
            <a:off x="620525" y="1162828"/>
            <a:ext cx="7814473" cy="4933172"/>
          </a:xfrm>
          <a:prstGeom prst="rect">
            <a:avLst/>
          </a:prstGeom>
        </p:spPr>
        <p:txBody>
          <a:bodyPr>
            <a:noAutofit/>
          </a:bodyPr>
          <a:lstStyle/>
          <a:p>
            <a:pPr marL="0" indent="0">
              <a:buNone/>
            </a:pPr>
            <a:r>
              <a:rPr lang="en-US" sz="2000" dirty="0">
                <a:latin typeface="Montserrat" panose="00000500000000000000" pitchFamily="2" charset="0"/>
                <a:cs typeface="Segoe UI" panose="020B0502040204020203" pitchFamily="34" charset="0"/>
              </a:rPr>
              <a:t>Our Bylaws require a </a:t>
            </a:r>
            <a:r>
              <a:rPr lang="en-US" sz="2000" b="1" dirty="0">
                <a:latin typeface="Montserrat" panose="00000500000000000000" pitchFamily="2" charset="0"/>
                <a:cs typeface="Segoe UI" panose="020B0502040204020203" pitchFamily="34" charset="0"/>
              </a:rPr>
              <a:t>majority of the Trustees be present in order to establish quorum</a:t>
            </a:r>
            <a:r>
              <a:rPr lang="en-US" sz="2000" dirty="0">
                <a:latin typeface="Montserrat" panose="00000500000000000000" pitchFamily="2" charset="0"/>
                <a:cs typeface="Segoe UI" panose="020B0502040204020203" pitchFamily="34" charset="0"/>
              </a:rPr>
              <a:t> and conduct business, so it is critical to make Iḷisaġvik College Board of Trustees meetings a priority.</a:t>
            </a:r>
          </a:p>
          <a:p>
            <a:pPr marL="0" indent="0">
              <a:buNone/>
            </a:pPr>
            <a:endParaRPr lang="en-US" sz="2000" dirty="0">
              <a:latin typeface="Montserrat" panose="00000500000000000000" pitchFamily="2" charset="0"/>
              <a:cs typeface="Segoe UI" panose="020B0502040204020203" pitchFamily="34" charset="0"/>
            </a:endParaRPr>
          </a:p>
          <a:p>
            <a:pPr marL="0" indent="0">
              <a:buNone/>
            </a:pPr>
            <a:r>
              <a:rPr lang="en-US" sz="2000" dirty="0">
                <a:latin typeface="Montserrat" panose="00000500000000000000" pitchFamily="2" charset="0"/>
              </a:rPr>
              <a:t>Each Director is required to attend all workshops, regular and special meetings of the Board of Directors. </a:t>
            </a:r>
            <a:r>
              <a:rPr lang="en-US" sz="2000" b="1" dirty="0">
                <a:latin typeface="Montserrat" panose="00000500000000000000" pitchFamily="2" charset="0"/>
              </a:rPr>
              <a:t>Directors are required to attend in person for all regular meetings, with virtual attendance a last resort</a:t>
            </a:r>
            <a:r>
              <a:rPr lang="en-US" sz="2000" dirty="0">
                <a:latin typeface="Montserrat" panose="00000500000000000000" pitchFamily="2" charset="0"/>
              </a:rPr>
              <a:t> (i.e. due to weather and travel limitations). </a:t>
            </a:r>
            <a:br>
              <a:rPr lang="en-US" sz="2000" dirty="0">
                <a:latin typeface="Montserrat" panose="00000500000000000000" pitchFamily="2" charset="0"/>
              </a:rPr>
            </a:br>
            <a:endParaRPr lang="en-US" sz="2000" dirty="0">
              <a:latin typeface="Montserrat" panose="00000500000000000000" pitchFamily="2" charset="0"/>
            </a:endParaRPr>
          </a:p>
          <a:p>
            <a:pPr marL="0" indent="0">
              <a:buNone/>
            </a:pPr>
            <a:r>
              <a:rPr lang="en-US" sz="2000" dirty="0">
                <a:latin typeface="Montserrat" panose="00000500000000000000" pitchFamily="2" charset="0"/>
              </a:rPr>
              <a:t>If a Director is unable to attend any such meeting, the Director shall provide advance notice to the Chairperson or Secretary (who shall then notify the Chairperson) in advance of the meeting. </a:t>
            </a:r>
          </a:p>
        </p:txBody>
      </p:sp>
    </p:spTree>
    <p:extLst>
      <p:ext uri="{BB962C8B-B14F-4D97-AF65-F5344CB8AC3E}">
        <p14:creationId xmlns:p14="http://schemas.microsoft.com/office/powerpoint/2010/main" val="503173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7369-0CEF-18AE-2E66-15B879882541}"/>
              </a:ext>
            </a:extLst>
          </p:cNvPr>
          <p:cNvSpPr>
            <a:spLocks noGrp="1"/>
          </p:cNvSpPr>
          <p:nvPr>
            <p:ph type="title"/>
          </p:nvPr>
        </p:nvSpPr>
        <p:spPr>
          <a:xfrm>
            <a:off x="314325" y="155576"/>
            <a:ext cx="8201025" cy="1325563"/>
          </a:xfrm>
        </p:spPr>
        <p:txBody>
          <a:bodyPr/>
          <a:lstStyle/>
          <a:p>
            <a:r>
              <a:rPr lang="en-US" sz="4400" dirty="0">
                <a:latin typeface="Montserrat" panose="00000500000000000000" pitchFamily="2" charset="0"/>
                <a:cs typeface="Segoe UI" panose="020B0502040204020203" pitchFamily="34" charset="0"/>
              </a:rPr>
              <a:t>Manner of Governing </a:t>
            </a:r>
            <a:r>
              <a:rPr lang="en-US" sz="1200" dirty="0">
                <a:latin typeface="Montserrat" panose="00000500000000000000" pitchFamily="2" charset="0"/>
                <a:cs typeface="Segoe UI" panose="020B0502040204020203" pitchFamily="34" charset="0"/>
              </a:rPr>
              <a:t>1.05</a:t>
            </a:r>
            <a:endParaRPr lang="en-US" sz="1200" dirty="0"/>
          </a:p>
        </p:txBody>
      </p:sp>
      <p:sp>
        <p:nvSpPr>
          <p:cNvPr id="3" name="Content Placeholder 2">
            <a:extLst>
              <a:ext uri="{FF2B5EF4-FFF2-40B4-BE49-F238E27FC236}">
                <a16:creationId xmlns:a16="http://schemas.microsoft.com/office/drawing/2014/main" id="{FFB237F7-D3C7-9D35-A1C7-983D9D461670}"/>
              </a:ext>
            </a:extLst>
          </p:cNvPr>
          <p:cNvSpPr>
            <a:spLocks noGrp="1"/>
          </p:cNvSpPr>
          <p:nvPr>
            <p:ph idx="1"/>
          </p:nvPr>
        </p:nvSpPr>
        <p:spPr>
          <a:xfrm>
            <a:off x="391886" y="1214439"/>
            <a:ext cx="8685439" cy="4695824"/>
          </a:xfrm>
        </p:spPr>
        <p:txBody>
          <a:bodyPr>
            <a:normAutofit lnSpcReduction="10000"/>
          </a:bodyPr>
          <a:lstStyle/>
          <a:p>
            <a:pPr marL="0" indent="0">
              <a:buNone/>
            </a:pPr>
            <a:r>
              <a:rPr lang="en-US" dirty="0">
                <a:latin typeface="Montserrat" pitchFamily="2" charset="77"/>
              </a:rPr>
              <a:t>The Board will govern lawfully, in a manner that emphasizes: </a:t>
            </a:r>
          </a:p>
          <a:p>
            <a:pPr marL="457200" lvl="1" indent="0">
              <a:buNone/>
            </a:pPr>
            <a:r>
              <a:rPr lang="en-US" dirty="0">
                <a:latin typeface="Montserrat" pitchFamily="2" charset="77"/>
              </a:rPr>
              <a:t>(a) Iñupiaq values; </a:t>
            </a:r>
          </a:p>
          <a:p>
            <a:pPr marL="457200" lvl="1" indent="0">
              <a:buNone/>
            </a:pPr>
            <a:r>
              <a:rPr lang="en-US" dirty="0">
                <a:latin typeface="Montserrat" pitchFamily="2" charset="77"/>
              </a:rPr>
              <a:t>(b) Outward vision rather than an internal preoccupation; </a:t>
            </a:r>
          </a:p>
          <a:p>
            <a:pPr marL="457200" lvl="1" indent="0">
              <a:buNone/>
            </a:pPr>
            <a:r>
              <a:rPr lang="en-US" dirty="0">
                <a:latin typeface="Montserrat" pitchFamily="2" charset="77"/>
              </a:rPr>
              <a:t>(c) Encouragement of diversity in viewpoints;</a:t>
            </a:r>
          </a:p>
          <a:p>
            <a:pPr marL="457200" lvl="1" indent="0">
              <a:buNone/>
            </a:pPr>
            <a:r>
              <a:rPr lang="en-US" dirty="0">
                <a:latin typeface="Montserrat" pitchFamily="2" charset="77"/>
              </a:rPr>
              <a:t>(d) Strategic leadership more than administrative detail;</a:t>
            </a:r>
          </a:p>
          <a:p>
            <a:pPr marL="457200" lvl="1" indent="0">
              <a:buNone/>
            </a:pPr>
            <a:r>
              <a:rPr lang="en-US" dirty="0">
                <a:latin typeface="Montserrat" pitchFamily="2" charset="77"/>
              </a:rPr>
              <a:t>(e) Clear distinction of board and presidential roles;</a:t>
            </a:r>
          </a:p>
          <a:p>
            <a:pPr marL="457200" lvl="1" indent="0">
              <a:buNone/>
            </a:pPr>
            <a:r>
              <a:rPr lang="en-US" dirty="0">
                <a:latin typeface="Montserrat" pitchFamily="2" charset="77"/>
              </a:rPr>
              <a:t>(f) Collective rather than individual decisions; </a:t>
            </a:r>
          </a:p>
          <a:p>
            <a:pPr marL="457200" lvl="1" indent="0">
              <a:buNone/>
            </a:pPr>
            <a:r>
              <a:rPr lang="en-US" dirty="0">
                <a:latin typeface="Montserrat" pitchFamily="2" charset="77"/>
              </a:rPr>
              <a:t>(g) Preparing for the future while honoring knowledge and traditions; and </a:t>
            </a:r>
          </a:p>
          <a:p>
            <a:pPr marL="457200" lvl="1" indent="0">
              <a:buNone/>
            </a:pPr>
            <a:r>
              <a:rPr lang="en-US" dirty="0">
                <a:latin typeface="Montserrat" pitchFamily="2" charset="77"/>
              </a:rPr>
              <a:t>(h) Proactivity rather than reactivity. </a:t>
            </a:r>
          </a:p>
        </p:txBody>
      </p:sp>
      <p:sp>
        <p:nvSpPr>
          <p:cNvPr id="4" name="Slide Number Placeholder 3">
            <a:extLst>
              <a:ext uri="{FF2B5EF4-FFF2-40B4-BE49-F238E27FC236}">
                <a16:creationId xmlns:a16="http://schemas.microsoft.com/office/drawing/2014/main" id="{29677C34-04B1-8111-6296-27B880148432}"/>
              </a:ext>
            </a:extLst>
          </p:cNvPr>
          <p:cNvSpPr>
            <a:spLocks noGrp="1"/>
          </p:cNvSpPr>
          <p:nvPr>
            <p:ph type="sldNum" sz="quarter" idx="12"/>
          </p:nvPr>
        </p:nvSpPr>
        <p:spPr>
          <a:xfrm>
            <a:off x="6886575" y="6413501"/>
            <a:ext cx="2057400" cy="365125"/>
          </a:xfrm>
        </p:spPr>
        <p:txBody>
          <a:bodyPr/>
          <a:lstStyle/>
          <a:p>
            <a:fld id="{DFAE5505-7D29-B14A-ACE3-A5A4F1AFBE49}" type="slidenum">
              <a:rPr lang="en-US" smtClean="0"/>
              <a:t>14</a:t>
            </a:fld>
            <a:endParaRPr lang="en-US" dirty="0"/>
          </a:p>
        </p:txBody>
      </p:sp>
    </p:spTree>
    <p:extLst>
      <p:ext uri="{BB962C8B-B14F-4D97-AF65-F5344CB8AC3E}">
        <p14:creationId xmlns:p14="http://schemas.microsoft.com/office/powerpoint/2010/main" val="1944547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E2B5-2DA8-9182-AEA0-13E0C5184271}"/>
              </a:ext>
            </a:extLst>
          </p:cNvPr>
          <p:cNvSpPr txBox="1">
            <a:spLocks/>
          </p:cNvSpPr>
          <p:nvPr/>
        </p:nvSpPr>
        <p:spPr>
          <a:xfrm>
            <a:off x="309063" y="217331"/>
            <a:ext cx="8214411" cy="754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Montserrat" panose="00000500000000000000" pitchFamily="2" charset="0"/>
                <a:cs typeface="Segoe UI" panose="020B0502040204020203" pitchFamily="34" charset="0"/>
              </a:rPr>
              <a:t>Board Advocacy &amp; Giving</a:t>
            </a:r>
          </a:p>
        </p:txBody>
      </p:sp>
      <p:sp>
        <p:nvSpPr>
          <p:cNvPr id="4" name="Content Placeholder 2">
            <a:extLst>
              <a:ext uri="{FF2B5EF4-FFF2-40B4-BE49-F238E27FC236}">
                <a16:creationId xmlns:a16="http://schemas.microsoft.com/office/drawing/2014/main" id="{250AF617-8F89-4C59-F681-F47867D98129}"/>
              </a:ext>
            </a:extLst>
          </p:cNvPr>
          <p:cNvSpPr txBox="1">
            <a:spLocks/>
          </p:cNvSpPr>
          <p:nvPr/>
        </p:nvSpPr>
        <p:spPr>
          <a:xfrm>
            <a:off x="309063" y="886603"/>
            <a:ext cx="8525874"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latin typeface="Montserrat" panose="00000500000000000000" pitchFamily="2" charset="0"/>
              </a:rPr>
              <a:t>100% Board Giving – some grants inquire</a:t>
            </a:r>
          </a:p>
          <a:p>
            <a:pPr>
              <a:lnSpc>
                <a:spcPct val="150000"/>
              </a:lnSpc>
            </a:pPr>
            <a:r>
              <a:rPr lang="en-US" dirty="0">
                <a:latin typeface="Montserrat" panose="00000500000000000000" pitchFamily="2" charset="0"/>
              </a:rPr>
              <a:t>$12,000/Board Goal &amp; $1000/Trustee</a:t>
            </a:r>
          </a:p>
          <a:p>
            <a:pPr lvl="1">
              <a:lnSpc>
                <a:spcPct val="150000"/>
              </a:lnSpc>
            </a:pPr>
            <a:r>
              <a:rPr lang="en-US" dirty="0">
                <a:latin typeface="Montserrat" panose="00000500000000000000" pitchFamily="2" charset="0"/>
              </a:rPr>
              <a:t>Options</a:t>
            </a:r>
          </a:p>
          <a:p>
            <a:pPr lvl="2">
              <a:lnSpc>
                <a:spcPct val="150000"/>
              </a:lnSpc>
            </a:pPr>
            <a:r>
              <a:rPr lang="en-US" dirty="0">
                <a:latin typeface="Montserrat" panose="00000500000000000000" pitchFamily="2" charset="0"/>
              </a:rPr>
              <a:t>Honorarium Deduction</a:t>
            </a:r>
          </a:p>
          <a:p>
            <a:pPr lvl="2">
              <a:lnSpc>
                <a:spcPct val="150000"/>
              </a:lnSpc>
            </a:pPr>
            <a:r>
              <a:rPr lang="en-US" dirty="0">
                <a:latin typeface="Montserrat" panose="00000500000000000000" pitchFamily="2" charset="0"/>
              </a:rPr>
              <a:t>One Time Donation</a:t>
            </a:r>
          </a:p>
          <a:p>
            <a:pPr lvl="2">
              <a:lnSpc>
                <a:spcPct val="150000"/>
              </a:lnSpc>
            </a:pPr>
            <a:r>
              <a:rPr lang="en-US" dirty="0">
                <a:latin typeface="Montserrat" panose="00000500000000000000" pitchFamily="2" charset="0"/>
              </a:rPr>
              <a:t>Pick.Click.Give</a:t>
            </a:r>
          </a:p>
          <a:p>
            <a:pPr lvl="2">
              <a:lnSpc>
                <a:spcPct val="150000"/>
              </a:lnSpc>
            </a:pPr>
            <a:r>
              <a:rPr lang="en-US" dirty="0">
                <a:latin typeface="Montserrat" panose="00000500000000000000" pitchFamily="2" charset="0"/>
              </a:rPr>
              <a:t>Weekly/monthly/quarterly/annually </a:t>
            </a:r>
          </a:p>
          <a:p>
            <a:pPr lvl="1"/>
            <a:endParaRPr lang="en-US" dirty="0"/>
          </a:p>
          <a:p>
            <a:pPr lvl="1"/>
            <a:endParaRPr lang="en-US" dirty="0"/>
          </a:p>
        </p:txBody>
      </p:sp>
      <p:pic>
        <p:nvPicPr>
          <p:cNvPr id="6" name="Picture 5">
            <a:extLst>
              <a:ext uri="{FF2B5EF4-FFF2-40B4-BE49-F238E27FC236}">
                <a16:creationId xmlns:a16="http://schemas.microsoft.com/office/drawing/2014/main" id="{3336158B-9FEA-97F1-8414-29D22DB9946D}"/>
              </a:ext>
            </a:extLst>
          </p:cNvPr>
          <p:cNvPicPr>
            <a:picLocks noChangeAspect="1"/>
          </p:cNvPicPr>
          <p:nvPr/>
        </p:nvPicPr>
        <p:blipFill>
          <a:blip r:embed="rId2"/>
          <a:stretch>
            <a:fillRect/>
          </a:stretch>
        </p:blipFill>
        <p:spPr>
          <a:xfrm rot="1005584">
            <a:off x="6336884" y="3036056"/>
            <a:ext cx="2267878" cy="28189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9D7A5CB5-7B43-4101-2D74-74726459226D}"/>
              </a:ext>
            </a:extLst>
          </p:cNvPr>
          <p:cNvPicPr>
            <a:picLocks noChangeAspect="1"/>
          </p:cNvPicPr>
          <p:nvPr/>
        </p:nvPicPr>
        <p:blipFill>
          <a:blip r:embed="rId3"/>
          <a:srcRect b="54635"/>
          <a:stretch/>
        </p:blipFill>
        <p:spPr>
          <a:xfrm>
            <a:off x="180975" y="5478486"/>
            <a:ext cx="7543800" cy="795998"/>
          </a:xfrm>
          <a:prstGeom prst="rect">
            <a:avLst/>
          </a:prstGeom>
        </p:spPr>
      </p:pic>
      <p:sp>
        <p:nvSpPr>
          <p:cNvPr id="9" name="Slide Number Placeholder 8">
            <a:extLst>
              <a:ext uri="{FF2B5EF4-FFF2-40B4-BE49-F238E27FC236}">
                <a16:creationId xmlns:a16="http://schemas.microsoft.com/office/drawing/2014/main" id="{2E4C4BA6-333C-334F-D2B0-66301608B14D}"/>
              </a:ext>
            </a:extLst>
          </p:cNvPr>
          <p:cNvSpPr>
            <a:spLocks noGrp="1"/>
          </p:cNvSpPr>
          <p:nvPr>
            <p:ph type="sldNum" sz="quarter" idx="12"/>
          </p:nvPr>
        </p:nvSpPr>
        <p:spPr>
          <a:xfrm>
            <a:off x="6905625" y="6515029"/>
            <a:ext cx="2057400" cy="215169"/>
          </a:xfrm>
        </p:spPr>
        <p:txBody>
          <a:bodyPr/>
          <a:lstStyle/>
          <a:p>
            <a:fld id="{570FD77B-414C-E64D-80F1-044AFC0B7825}" type="slidenum">
              <a:rPr lang="en-US" smtClean="0">
                <a:solidFill>
                  <a:schemeClr val="bg1">
                    <a:lumMod val="65000"/>
                  </a:schemeClr>
                </a:solidFill>
              </a:rPr>
              <a:pPr/>
              <a:t>15</a:t>
            </a:fld>
            <a:endParaRPr lang="en-US" dirty="0">
              <a:solidFill>
                <a:schemeClr val="bg1">
                  <a:lumMod val="65000"/>
                </a:schemeClr>
              </a:solidFill>
            </a:endParaRPr>
          </a:p>
        </p:txBody>
      </p:sp>
    </p:spTree>
    <p:extLst>
      <p:ext uri="{BB962C8B-B14F-4D97-AF65-F5344CB8AC3E}">
        <p14:creationId xmlns:p14="http://schemas.microsoft.com/office/powerpoint/2010/main" val="299535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6EACE-30F4-FD9E-43C0-81BCCCCD35A0}"/>
              </a:ext>
            </a:extLst>
          </p:cNvPr>
          <p:cNvSpPr>
            <a:spLocks noGrp="1"/>
          </p:cNvSpPr>
          <p:nvPr>
            <p:ph type="title"/>
          </p:nvPr>
        </p:nvSpPr>
        <p:spPr>
          <a:xfrm>
            <a:off x="361950" y="661362"/>
            <a:ext cx="2000250" cy="1938076"/>
          </a:xfrm>
        </p:spPr>
        <p:txBody>
          <a:bodyPr>
            <a:normAutofit fontScale="90000"/>
          </a:bodyPr>
          <a:lstStyle/>
          <a:p>
            <a:r>
              <a:rPr lang="en-US" dirty="0">
                <a:latin typeface="Montserrat" pitchFamily="2" charset="77"/>
              </a:rPr>
              <a:t>Online Board Portal</a:t>
            </a:r>
          </a:p>
        </p:txBody>
      </p:sp>
      <p:pic>
        <p:nvPicPr>
          <p:cNvPr id="9" name="Content Placeholder 8">
            <a:extLst>
              <a:ext uri="{FF2B5EF4-FFF2-40B4-BE49-F238E27FC236}">
                <a16:creationId xmlns:a16="http://schemas.microsoft.com/office/drawing/2014/main" id="{D9B1FF10-A797-5839-87F8-55CB5BA69317}"/>
              </a:ext>
            </a:extLst>
          </p:cNvPr>
          <p:cNvPicPr>
            <a:picLocks noGrp="1" noChangeAspect="1"/>
          </p:cNvPicPr>
          <p:nvPr>
            <p:ph idx="1"/>
          </p:nvPr>
        </p:nvPicPr>
        <p:blipFill>
          <a:blip r:embed="rId2"/>
          <a:stretch>
            <a:fillRect/>
          </a:stretch>
        </p:blipFill>
        <p:spPr>
          <a:xfrm>
            <a:off x="2299761" y="542276"/>
            <a:ext cx="6711415" cy="2260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Content Placeholder 4">
            <a:extLst>
              <a:ext uri="{FF2B5EF4-FFF2-40B4-BE49-F238E27FC236}">
                <a16:creationId xmlns:a16="http://schemas.microsoft.com/office/drawing/2014/main" id="{EE2B1A5C-0178-6C30-9536-5C749DCC3CAD}"/>
              </a:ext>
            </a:extLst>
          </p:cNvPr>
          <p:cNvPicPr>
            <a:picLocks noChangeAspect="1"/>
          </p:cNvPicPr>
          <p:nvPr/>
        </p:nvPicPr>
        <p:blipFill>
          <a:blip r:embed="rId3"/>
          <a:srcRect l="29125" r="4637" b="2"/>
          <a:stretch/>
        </p:blipFill>
        <p:spPr>
          <a:xfrm>
            <a:off x="361950" y="3265331"/>
            <a:ext cx="3752850" cy="31302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758DD3FF-55B0-6FBB-C288-0D39B28B6E07}"/>
              </a:ext>
            </a:extLst>
          </p:cNvPr>
          <p:cNvPicPr>
            <a:picLocks noChangeAspect="1"/>
          </p:cNvPicPr>
          <p:nvPr/>
        </p:nvPicPr>
        <p:blipFill>
          <a:blip r:embed="rId4"/>
          <a:srcRect l="16317" t="-1182" r="6702" b="1618"/>
          <a:stretch/>
        </p:blipFill>
        <p:spPr>
          <a:xfrm>
            <a:off x="4476750" y="3273066"/>
            <a:ext cx="4418807" cy="31290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Arrow: Left 9">
            <a:extLst>
              <a:ext uri="{FF2B5EF4-FFF2-40B4-BE49-F238E27FC236}">
                <a16:creationId xmlns:a16="http://schemas.microsoft.com/office/drawing/2014/main" id="{5DB7D1D7-9648-F55F-EBA9-6B7B849FE5D3}"/>
              </a:ext>
            </a:extLst>
          </p:cNvPr>
          <p:cNvSpPr/>
          <p:nvPr/>
        </p:nvSpPr>
        <p:spPr>
          <a:xfrm rot="19174480">
            <a:off x="6192141" y="1761615"/>
            <a:ext cx="1523270" cy="310072"/>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D4123CA4-F40E-B6F9-04D8-F27F6B156D0A}"/>
              </a:ext>
            </a:extLst>
          </p:cNvPr>
          <p:cNvSpPr>
            <a:spLocks noGrp="1"/>
          </p:cNvSpPr>
          <p:nvPr>
            <p:ph type="sldNum" sz="quarter" idx="12"/>
          </p:nvPr>
        </p:nvSpPr>
        <p:spPr>
          <a:xfrm>
            <a:off x="6953776" y="6530166"/>
            <a:ext cx="2057400" cy="365125"/>
          </a:xfrm>
        </p:spPr>
        <p:txBody>
          <a:bodyPr/>
          <a:lstStyle/>
          <a:p>
            <a:fld id="{DFAE5505-7D29-B14A-ACE3-A5A4F1AFBE49}" type="slidenum">
              <a:rPr lang="en-US" smtClean="0"/>
              <a:t>16</a:t>
            </a:fld>
            <a:endParaRPr lang="en-US" dirty="0"/>
          </a:p>
        </p:txBody>
      </p:sp>
    </p:spTree>
    <p:extLst>
      <p:ext uri="{BB962C8B-B14F-4D97-AF65-F5344CB8AC3E}">
        <p14:creationId xmlns:p14="http://schemas.microsoft.com/office/powerpoint/2010/main" val="766546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AEAF-9DDE-065D-4BB0-ECA54587F2EF}"/>
              </a:ext>
            </a:extLst>
          </p:cNvPr>
          <p:cNvSpPr>
            <a:spLocks noGrp="1"/>
          </p:cNvSpPr>
          <p:nvPr>
            <p:ph type="title"/>
          </p:nvPr>
        </p:nvSpPr>
        <p:spPr>
          <a:xfrm>
            <a:off x="628650" y="204787"/>
            <a:ext cx="7886700" cy="1325563"/>
          </a:xfrm>
        </p:spPr>
        <p:txBody>
          <a:bodyPr/>
          <a:lstStyle/>
          <a:p>
            <a:r>
              <a:rPr lang="en-US" dirty="0">
                <a:latin typeface="Montserrat" pitchFamily="2" charset="77"/>
              </a:rPr>
              <a:t>Online Resources</a:t>
            </a:r>
          </a:p>
        </p:txBody>
      </p:sp>
      <p:sp>
        <p:nvSpPr>
          <p:cNvPr id="3" name="Content Placeholder 2">
            <a:extLst>
              <a:ext uri="{FF2B5EF4-FFF2-40B4-BE49-F238E27FC236}">
                <a16:creationId xmlns:a16="http://schemas.microsoft.com/office/drawing/2014/main" id="{89D8A3C2-448F-80E0-AF92-508A5B56BF41}"/>
              </a:ext>
            </a:extLst>
          </p:cNvPr>
          <p:cNvSpPr>
            <a:spLocks noGrp="1"/>
          </p:cNvSpPr>
          <p:nvPr>
            <p:ph idx="1"/>
          </p:nvPr>
        </p:nvSpPr>
        <p:spPr>
          <a:xfrm>
            <a:off x="533400" y="1530350"/>
            <a:ext cx="7791450" cy="4351338"/>
          </a:xfrm>
        </p:spPr>
        <p:txBody>
          <a:bodyPr/>
          <a:lstStyle/>
          <a:p>
            <a:r>
              <a:rPr lang="en-US" dirty="0">
                <a:latin typeface="Montserrat" panose="00000500000000000000" pitchFamily="2" charset="0"/>
              </a:rPr>
              <a:t>Board Policies</a:t>
            </a:r>
          </a:p>
          <a:p>
            <a:r>
              <a:rPr lang="en-US" dirty="0">
                <a:latin typeface="Montserrat" panose="00000500000000000000" pitchFamily="2" charset="0"/>
              </a:rPr>
              <a:t>Meeting Schedule</a:t>
            </a:r>
          </a:p>
          <a:p>
            <a:r>
              <a:rPr lang="en-US" dirty="0">
                <a:latin typeface="Montserrat" panose="00000500000000000000" pitchFamily="2" charset="0"/>
              </a:rPr>
              <a:t>Strategic Plan &amp; Outcomes</a:t>
            </a:r>
          </a:p>
          <a:p>
            <a:r>
              <a:rPr lang="en-US" dirty="0">
                <a:latin typeface="Montserrat" panose="00000500000000000000" pitchFamily="2" charset="0"/>
              </a:rPr>
              <a:t>Institutional Research Report</a:t>
            </a:r>
          </a:p>
          <a:p>
            <a:r>
              <a:rPr lang="en-US" dirty="0">
                <a:latin typeface="Montserrat" panose="00000500000000000000" pitchFamily="2" charset="0"/>
              </a:rPr>
              <a:t>Board Agreements</a:t>
            </a:r>
          </a:p>
          <a:p>
            <a:r>
              <a:rPr lang="en-US" dirty="0">
                <a:latin typeface="Montserrat" panose="00000500000000000000" pitchFamily="2" charset="0"/>
              </a:rPr>
              <a:t>Past meeting packets </a:t>
            </a:r>
          </a:p>
          <a:p>
            <a:r>
              <a:rPr lang="en-US" dirty="0">
                <a:latin typeface="Montserrat" panose="00000500000000000000" pitchFamily="2" charset="0"/>
              </a:rPr>
              <a:t>Iḷisaġvik Foundation Information</a:t>
            </a:r>
          </a:p>
        </p:txBody>
      </p:sp>
      <p:sp>
        <p:nvSpPr>
          <p:cNvPr id="4" name="Content Placeholder 2">
            <a:extLst>
              <a:ext uri="{FF2B5EF4-FFF2-40B4-BE49-F238E27FC236}">
                <a16:creationId xmlns:a16="http://schemas.microsoft.com/office/drawing/2014/main" id="{62DB8660-B349-B575-E0D0-33D1B1FA8C75}"/>
              </a:ext>
            </a:extLst>
          </p:cNvPr>
          <p:cNvSpPr txBox="1">
            <a:spLocks/>
          </p:cNvSpPr>
          <p:nvPr/>
        </p:nvSpPr>
        <p:spPr>
          <a:xfrm>
            <a:off x="3962401" y="5638800"/>
            <a:ext cx="5010149" cy="8913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i="1" dirty="0">
                <a:latin typeface="Montserrat" panose="00000500000000000000" pitchFamily="2" charset="0"/>
              </a:rPr>
              <a:t>Paper copies upon request</a:t>
            </a:r>
          </a:p>
          <a:p>
            <a:pPr lvl="1"/>
            <a:endParaRPr lang="en-US" dirty="0"/>
          </a:p>
          <a:p>
            <a:pPr lvl="1"/>
            <a:endParaRPr lang="en-US" dirty="0"/>
          </a:p>
        </p:txBody>
      </p:sp>
      <p:sp>
        <p:nvSpPr>
          <p:cNvPr id="5" name="Slide Number Placeholder 4">
            <a:extLst>
              <a:ext uri="{FF2B5EF4-FFF2-40B4-BE49-F238E27FC236}">
                <a16:creationId xmlns:a16="http://schemas.microsoft.com/office/drawing/2014/main" id="{D439A0C6-06B8-EF5A-E69A-328427BE4C3C}"/>
              </a:ext>
            </a:extLst>
          </p:cNvPr>
          <p:cNvSpPr>
            <a:spLocks noGrp="1"/>
          </p:cNvSpPr>
          <p:nvPr>
            <p:ph type="sldNum" sz="quarter" idx="12"/>
          </p:nvPr>
        </p:nvSpPr>
        <p:spPr>
          <a:xfrm>
            <a:off x="6905625" y="6350000"/>
            <a:ext cx="2057400" cy="365125"/>
          </a:xfrm>
        </p:spPr>
        <p:txBody>
          <a:bodyPr/>
          <a:lstStyle/>
          <a:p>
            <a:fld id="{DFAE5505-7D29-B14A-ACE3-A5A4F1AFBE49}" type="slidenum">
              <a:rPr lang="en-US" smtClean="0"/>
              <a:t>17</a:t>
            </a:fld>
            <a:endParaRPr lang="en-US" dirty="0"/>
          </a:p>
        </p:txBody>
      </p:sp>
    </p:spTree>
    <p:extLst>
      <p:ext uri="{BB962C8B-B14F-4D97-AF65-F5344CB8AC3E}">
        <p14:creationId xmlns:p14="http://schemas.microsoft.com/office/powerpoint/2010/main" val="337833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F25D-1443-4F4D-B76F-8B14C045E684}"/>
              </a:ext>
            </a:extLst>
          </p:cNvPr>
          <p:cNvSpPr>
            <a:spLocks noGrp="1"/>
          </p:cNvSpPr>
          <p:nvPr>
            <p:ph type="title"/>
          </p:nvPr>
        </p:nvSpPr>
        <p:spPr>
          <a:xfrm>
            <a:off x="285750" y="8749"/>
            <a:ext cx="7886700" cy="1325563"/>
          </a:xfrm>
        </p:spPr>
        <p:txBody>
          <a:bodyPr>
            <a:normAutofit/>
          </a:bodyPr>
          <a:lstStyle/>
          <a:p>
            <a:r>
              <a:rPr lang="en-US" dirty="0">
                <a:latin typeface="Montserrat" panose="00000500000000000000" pitchFamily="2" charset="0"/>
                <a:cs typeface="Segoe UI" panose="020B0502040204020203" pitchFamily="34" charset="0"/>
              </a:rPr>
              <a:t>Office of the President</a:t>
            </a:r>
          </a:p>
        </p:txBody>
      </p:sp>
      <p:sp>
        <p:nvSpPr>
          <p:cNvPr id="3" name="Content Placeholder 2">
            <a:extLst>
              <a:ext uri="{FF2B5EF4-FFF2-40B4-BE49-F238E27FC236}">
                <a16:creationId xmlns:a16="http://schemas.microsoft.com/office/drawing/2014/main" id="{C6C1A538-E59F-C54E-AD3F-D9068B83516E}"/>
              </a:ext>
            </a:extLst>
          </p:cNvPr>
          <p:cNvSpPr>
            <a:spLocks noGrp="1"/>
          </p:cNvSpPr>
          <p:nvPr>
            <p:ph idx="1"/>
          </p:nvPr>
        </p:nvSpPr>
        <p:spPr>
          <a:xfrm>
            <a:off x="4776707" y="908118"/>
            <a:ext cx="4064155" cy="4902629"/>
          </a:xfrm>
        </p:spPr>
        <p:txBody>
          <a:bodyPr/>
          <a:lstStyle/>
          <a:p>
            <a:pPr marL="0" indent="0">
              <a:buNone/>
            </a:pPr>
            <a:endParaRPr lang="en-US" sz="1765" dirty="0">
              <a:latin typeface="Segoe UI" panose="020B0502040204020203" pitchFamily="34" charset="0"/>
              <a:cs typeface="Segoe UI" panose="020B0502040204020203" pitchFamily="34" charset="0"/>
            </a:endParaRPr>
          </a:p>
          <a:p>
            <a:pPr marL="0" indent="0">
              <a:buNone/>
            </a:pPr>
            <a:r>
              <a:rPr lang="en-US" sz="1765" b="1" dirty="0">
                <a:latin typeface="Montserrat" panose="00000500000000000000" pitchFamily="2" charset="0"/>
                <a:cs typeface="Segoe UI" panose="020B0502040204020203" pitchFamily="34" charset="0"/>
              </a:rPr>
              <a:t>Justina Wilhelm, MSW</a:t>
            </a:r>
          </a:p>
          <a:p>
            <a:pPr marL="0" indent="0">
              <a:buNone/>
            </a:pPr>
            <a:r>
              <a:rPr lang="en-US" sz="1765" dirty="0">
                <a:latin typeface="Montserrat" panose="00000500000000000000" pitchFamily="2" charset="0"/>
                <a:cs typeface="Segoe UI" panose="020B0502040204020203" pitchFamily="34" charset="0"/>
              </a:rPr>
              <a:t>President</a:t>
            </a:r>
          </a:p>
          <a:p>
            <a:pPr marL="0" indent="0">
              <a:buNone/>
            </a:pPr>
            <a:r>
              <a:rPr lang="en-US" sz="1765" dirty="0">
                <a:latin typeface="Montserrat" panose="00000500000000000000" pitchFamily="2" charset="0"/>
                <a:cs typeface="Segoe UI" panose="020B0502040204020203" pitchFamily="34" charset="0"/>
              </a:rPr>
              <a:t>Phone: (907) 852-1820</a:t>
            </a:r>
          </a:p>
          <a:p>
            <a:pPr marL="0" indent="0">
              <a:buNone/>
            </a:pPr>
            <a:r>
              <a:rPr lang="en-US" sz="1765" dirty="0">
                <a:latin typeface="Montserrat" panose="00000500000000000000" pitchFamily="2" charset="0"/>
                <a:cs typeface="Segoe UI" panose="020B0502040204020203" pitchFamily="34" charset="0"/>
              </a:rPr>
              <a:t>Email: </a:t>
            </a:r>
            <a:r>
              <a:rPr lang="en-US" sz="1765" dirty="0">
                <a:latin typeface="Montserrat" panose="00000500000000000000" pitchFamily="2" charset="0"/>
                <a:cs typeface="Segoe UI" panose="020B0502040204020203" pitchFamily="34" charset="0"/>
                <a:hlinkClick r:id="rId2"/>
              </a:rPr>
              <a:t>justina.wilhelm@ilisagvik.edu</a:t>
            </a:r>
            <a:r>
              <a:rPr lang="en-US" sz="1765" dirty="0">
                <a:latin typeface="Montserrat" panose="00000500000000000000" pitchFamily="2" charset="0"/>
                <a:cs typeface="Segoe UI" panose="020B0502040204020203" pitchFamily="34" charset="0"/>
              </a:rPr>
              <a:t> </a:t>
            </a:r>
          </a:p>
          <a:p>
            <a:pPr marL="0" indent="0">
              <a:buNone/>
            </a:pPr>
            <a:endParaRPr lang="en-US" sz="1765" dirty="0">
              <a:latin typeface="Montserrat" panose="00000500000000000000" pitchFamily="2" charset="0"/>
              <a:cs typeface="Segoe UI" panose="020B0502040204020203" pitchFamily="34" charset="0"/>
            </a:endParaRPr>
          </a:p>
          <a:p>
            <a:pPr marL="0" indent="0">
              <a:buNone/>
            </a:pPr>
            <a:r>
              <a:rPr lang="en-US" sz="1765" b="1" dirty="0">
                <a:latin typeface="Montserrat" panose="00000500000000000000" pitchFamily="2" charset="0"/>
                <a:cs typeface="Segoe UI" panose="020B0502040204020203" pitchFamily="34" charset="0"/>
              </a:rPr>
              <a:t>Clarissa Pelia</a:t>
            </a:r>
          </a:p>
          <a:p>
            <a:pPr marL="0" indent="0">
              <a:buNone/>
            </a:pPr>
            <a:r>
              <a:rPr lang="en-US" sz="1765" dirty="0">
                <a:latin typeface="Montserrat" panose="00000500000000000000" pitchFamily="2" charset="0"/>
                <a:cs typeface="Segoe UI" panose="020B0502040204020203" pitchFamily="34" charset="0"/>
              </a:rPr>
              <a:t>Executive Assistant to the President | Board Secretary</a:t>
            </a:r>
          </a:p>
          <a:p>
            <a:pPr marL="0" indent="0">
              <a:buNone/>
            </a:pPr>
            <a:r>
              <a:rPr lang="en-US" sz="1765" dirty="0">
                <a:latin typeface="Montserrat" panose="00000500000000000000" pitchFamily="2" charset="0"/>
                <a:cs typeface="Segoe UI" panose="020B0502040204020203" pitchFamily="34" charset="0"/>
              </a:rPr>
              <a:t>Phone: (907) 852-1820</a:t>
            </a:r>
          </a:p>
          <a:p>
            <a:pPr marL="0" indent="0">
              <a:buNone/>
            </a:pPr>
            <a:r>
              <a:rPr lang="en-US" sz="1765" dirty="0">
                <a:latin typeface="Montserrat" panose="00000500000000000000" pitchFamily="2" charset="0"/>
                <a:cs typeface="Segoe UI" panose="020B0502040204020203" pitchFamily="34" charset="0"/>
              </a:rPr>
              <a:t>Email: </a:t>
            </a:r>
            <a:r>
              <a:rPr lang="en-US" sz="1765" dirty="0">
                <a:latin typeface="Montserrat" panose="00000500000000000000" pitchFamily="2" charset="0"/>
                <a:cs typeface="Segoe UI" panose="020B0502040204020203" pitchFamily="34" charset="0"/>
                <a:hlinkClick r:id="rId3"/>
              </a:rPr>
              <a:t>clarissa.pelia@ilisagvik.edu</a:t>
            </a:r>
            <a:r>
              <a:rPr lang="en-US" sz="1765" dirty="0">
                <a:latin typeface="Montserrat" panose="00000500000000000000" pitchFamily="2" charset="0"/>
                <a:cs typeface="Segoe UI" panose="020B0502040204020203" pitchFamily="34" charset="0"/>
              </a:rPr>
              <a:t> </a:t>
            </a:r>
          </a:p>
          <a:p>
            <a:pPr marL="0" indent="0">
              <a:buNone/>
            </a:pPr>
            <a:endParaRPr lang="en-US" sz="1324" dirty="0"/>
          </a:p>
        </p:txBody>
      </p:sp>
      <p:sp>
        <p:nvSpPr>
          <p:cNvPr id="5" name="Slide Number Placeholder 5">
            <a:extLst>
              <a:ext uri="{FF2B5EF4-FFF2-40B4-BE49-F238E27FC236}">
                <a16:creationId xmlns:a16="http://schemas.microsoft.com/office/drawing/2014/main" id="{3FB7D893-6C99-134F-A6F4-3E1A379BE1CE}"/>
              </a:ext>
            </a:extLst>
          </p:cNvPr>
          <p:cNvSpPr>
            <a:spLocks noGrp="1"/>
          </p:cNvSpPr>
          <p:nvPr>
            <p:ph type="sldNum" sz="quarter" idx="12"/>
          </p:nvPr>
        </p:nvSpPr>
        <p:spPr>
          <a:xfrm>
            <a:off x="7047610" y="6424903"/>
            <a:ext cx="1996888" cy="215169"/>
          </a:xfrm>
        </p:spPr>
        <p:txBody>
          <a:bodyPr/>
          <a:lstStyle/>
          <a:p>
            <a:r>
              <a:rPr lang="en-US" dirty="0">
                <a:solidFill>
                  <a:schemeClr val="bg1">
                    <a:lumMod val="65000"/>
                  </a:schemeClr>
                </a:solidFill>
              </a:rPr>
              <a:t>Page </a:t>
            </a:r>
            <a:fld id="{570FD77B-414C-E64D-80F1-044AFC0B7825}" type="slidenum">
              <a:rPr lang="en-US">
                <a:solidFill>
                  <a:schemeClr val="bg1">
                    <a:lumMod val="65000"/>
                  </a:schemeClr>
                </a:solidFill>
              </a:rPr>
              <a:pPr/>
              <a:t>18</a:t>
            </a:fld>
            <a:endParaRPr lang="en-US" dirty="0">
              <a:solidFill>
                <a:schemeClr val="bg1">
                  <a:lumMod val="65000"/>
                </a:schemeClr>
              </a:solidFill>
            </a:endParaRPr>
          </a:p>
        </p:txBody>
      </p:sp>
      <p:sp>
        <p:nvSpPr>
          <p:cNvPr id="4" name="TextBox 3"/>
          <p:cNvSpPr txBox="1"/>
          <p:nvPr/>
        </p:nvSpPr>
        <p:spPr>
          <a:xfrm>
            <a:off x="391885" y="1334312"/>
            <a:ext cx="4384821" cy="4438138"/>
          </a:xfrm>
          <a:prstGeom prst="rect">
            <a:avLst/>
          </a:prstGeom>
          <a:noFill/>
        </p:spPr>
        <p:txBody>
          <a:bodyPr wrap="square" rtlCol="0">
            <a:spAutoFit/>
          </a:bodyPr>
          <a:lstStyle/>
          <a:p>
            <a:r>
              <a:rPr lang="en-US" sz="1765" dirty="0">
                <a:latin typeface="Montserrat" panose="00000500000000000000" pitchFamily="2" charset="0"/>
                <a:cs typeface="Segoe UI" panose="020B0502040204020203" pitchFamily="34" charset="0"/>
              </a:rPr>
              <a:t>The Office of the President staff handle the administrative and day-to-day operations of the institution. Any questions or requests for information should be directed to our staff.</a:t>
            </a:r>
          </a:p>
          <a:p>
            <a:endParaRPr lang="en-US" sz="1765" dirty="0">
              <a:latin typeface="Montserrat" panose="00000500000000000000" pitchFamily="2" charset="0"/>
              <a:cs typeface="Segoe UI" panose="020B0502040204020203" pitchFamily="34" charset="0"/>
            </a:endParaRPr>
          </a:p>
          <a:p>
            <a:r>
              <a:rPr lang="en-US" sz="1765" dirty="0">
                <a:latin typeface="Montserrat" panose="00000500000000000000" pitchFamily="2" charset="0"/>
                <a:cs typeface="Segoe UI" panose="020B0502040204020203" pitchFamily="34" charset="0"/>
              </a:rPr>
              <a:t>The Executive Assistant to the President/Board Secretary will be your primary point of contact. </a:t>
            </a:r>
          </a:p>
          <a:p>
            <a:endParaRPr lang="en-US" sz="1765" dirty="0">
              <a:latin typeface="Montserrat" panose="00000500000000000000" pitchFamily="2" charset="0"/>
              <a:cs typeface="Segoe UI" panose="020B0502040204020203" pitchFamily="34" charset="0"/>
            </a:endParaRPr>
          </a:p>
          <a:p>
            <a:r>
              <a:rPr lang="en-US" sz="1765" dirty="0">
                <a:latin typeface="Montserrat" panose="00000500000000000000" pitchFamily="2" charset="0"/>
                <a:cs typeface="Segoe UI" panose="020B0502040204020203" pitchFamily="34" charset="0"/>
              </a:rPr>
              <a:t>The Office of the President welcomes any questions, requests, or feedback from our Board of Trustees at any time.</a:t>
            </a:r>
          </a:p>
          <a:p>
            <a:endParaRPr lang="en-US" sz="1765" dirty="0">
              <a:latin typeface="Montserrat" panose="00000500000000000000" pitchFamily="2" charset="0"/>
              <a:cs typeface="Segoe UI" panose="020B0502040204020203" pitchFamily="34" charset="0"/>
            </a:endParaRPr>
          </a:p>
        </p:txBody>
      </p:sp>
      <p:sp>
        <p:nvSpPr>
          <p:cNvPr id="7" name="Content Placeholder 2">
            <a:extLst>
              <a:ext uri="{FF2B5EF4-FFF2-40B4-BE49-F238E27FC236}">
                <a16:creationId xmlns:a16="http://schemas.microsoft.com/office/drawing/2014/main" id="{473AD1F1-9A2E-FE7C-B2E4-936A1B3D3CE7}"/>
              </a:ext>
            </a:extLst>
          </p:cNvPr>
          <p:cNvSpPr txBox="1">
            <a:spLocks/>
          </p:cNvSpPr>
          <p:nvPr/>
        </p:nvSpPr>
        <p:spPr>
          <a:xfrm>
            <a:off x="451650" y="5619365"/>
            <a:ext cx="7985340" cy="498460"/>
          </a:xfrm>
          <a:prstGeom prst="rect">
            <a:avLst/>
          </a:prstGeom>
          <a:ln>
            <a:solidFill>
              <a:schemeClr val="accent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panose="00000500000000000000" pitchFamily="2" charset="0"/>
              </a:rPr>
              <a:t>Office of the President Communications</a:t>
            </a:r>
          </a:p>
        </p:txBody>
      </p:sp>
      <p:pic>
        <p:nvPicPr>
          <p:cNvPr id="9" name="Graphic 8" descr="Phone Vibration outline">
            <a:extLst>
              <a:ext uri="{FF2B5EF4-FFF2-40B4-BE49-F238E27FC236}">
                <a16:creationId xmlns:a16="http://schemas.microsoft.com/office/drawing/2014/main" id="{8A9DEEC6-5ADE-D830-F243-71680B3AF7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8623" y="279313"/>
            <a:ext cx="914400" cy="914400"/>
          </a:xfrm>
          <a:prstGeom prst="rect">
            <a:avLst/>
          </a:prstGeom>
        </p:spPr>
      </p:pic>
      <p:pic>
        <p:nvPicPr>
          <p:cNvPr id="11" name="Graphic 10" descr="Email with solid fill">
            <a:extLst>
              <a:ext uri="{FF2B5EF4-FFF2-40B4-BE49-F238E27FC236}">
                <a16:creationId xmlns:a16="http://schemas.microsoft.com/office/drawing/2014/main" id="{B5746529-A598-31D7-4098-C2640989AC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6258" y="1531400"/>
            <a:ext cx="914400" cy="914400"/>
          </a:xfrm>
          <a:prstGeom prst="rect">
            <a:avLst/>
          </a:prstGeom>
        </p:spPr>
      </p:pic>
      <p:pic>
        <p:nvPicPr>
          <p:cNvPr id="13" name="Graphic 12" descr="Work from home desk with solid fill">
            <a:extLst>
              <a:ext uri="{FF2B5EF4-FFF2-40B4-BE49-F238E27FC236}">
                <a16:creationId xmlns:a16="http://schemas.microsoft.com/office/drawing/2014/main" id="{63516924-6783-BDB9-8A6F-3DFC7B7BB4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86258" y="3859572"/>
            <a:ext cx="914400" cy="914400"/>
          </a:xfrm>
          <a:prstGeom prst="rect">
            <a:avLst/>
          </a:prstGeom>
        </p:spPr>
      </p:pic>
      <p:pic>
        <p:nvPicPr>
          <p:cNvPr id="15" name="Graphic 14" descr="Meeting outline">
            <a:extLst>
              <a:ext uri="{FF2B5EF4-FFF2-40B4-BE49-F238E27FC236}">
                <a16:creationId xmlns:a16="http://schemas.microsoft.com/office/drawing/2014/main" id="{A15BBA8D-2ECE-37AE-36A3-0B06B291C82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46054" y="2783487"/>
            <a:ext cx="914400" cy="914400"/>
          </a:xfrm>
          <a:prstGeom prst="rect">
            <a:avLst/>
          </a:prstGeom>
        </p:spPr>
      </p:pic>
    </p:spTree>
    <p:extLst>
      <p:ext uri="{BB962C8B-B14F-4D97-AF65-F5344CB8AC3E}">
        <p14:creationId xmlns:p14="http://schemas.microsoft.com/office/powerpoint/2010/main" val="241250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4DA06-B8F8-2598-1671-A1ECAA57F650}"/>
              </a:ext>
              <a:ext uri="{C183D7F6-B498-43B3-948B-1728B52AA6E4}">
                <adec:decorative xmlns:adec="http://schemas.microsoft.com/office/drawing/2017/decorative" val="1"/>
              </a:ext>
            </a:extLst>
          </p:cNvPr>
          <p:cNvPicPr>
            <a:picLocks noChangeAspect="1"/>
          </p:cNvPicPr>
          <p:nvPr/>
        </p:nvPicPr>
        <p:blipFill>
          <a:blip r:embed="rId2"/>
          <a:srcRect t="1471" b="1471"/>
          <a:stretch/>
        </p:blipFill>
        <p:spPr>
          <a:xfrm>
            <a:off x="0" y="0"/>
            <a:ext cx="9144000" cy="6858000"/>
          </a:xfrm>
          <a:prstGeom prst="rect">
            <a:avLst/>
          </a:prstGeom>
        </p:spPr>
      </p:pic>
      <p:sp>
        <p:nvSpPr>
          <p:cNvPr id="2" name="Title 1">
            <a:extLst>
              <a:ext uri="{FF2B5EF4-FFF2-40B4-BE49-F238E27FC236}">
                <a16:creationId xmlns:a16="http://schemas.microsoft.com/office/drawing/2014/main" id="{76330FD5-5810-F795-B322-1384A9F2968C}"/>
              </a:ext>
            </a:extLst>
          </p:cNvPr>
          <p:cNvSpPr>
            <a:spLocks noGrp="1"/>
          </p:cNvSpPr>
          <p:nvPr>
            <p:ph type="ctrTitle"/>
          </p:nvPr>
        </p:nvSpPr>
        <p:spPr>
          <a:xfrm>
            <a:off x="3840216" y="1731963"/>
            <a:ext cx="6282559" cy="2387600"/>
          </a:xfrm>
        </p:spPr>
        <p:txBody>
          <a:bodyPr anchor="t">
            <a:normAutofit/>
          </a:bodyPr>
          <a:lstStyle/>
          <a:p>
            <a:pPr algn="l"/>
            <a:r>
              <a:rPr lang="en-US" sz="4800" dirty="0">
                <a:latin typeface="Montserrat" pitchFamily="2" charset="77"/>
              </a:rPr>
              <a:t>Quyanaqpak!</a:t>
            </a:r>
            <a:br>
              <a:rPr lang="en-US" sz="4800" b="1" dirty="0">
                <a:latin typeface="Montserrat" pitchFamily="2" charset="77"/>
              </a:rPr>
            </a:br>
            <a:r>
              <a:rPr lang="en-US" sz="4800" dirty="0">
                <a:latin typeface="Montserrat ExtraLight" pitchFamily="2" charset="77"/>
              </a:rPr>
              <a:t>Thank you!</a:t>
            </a:r>
          </a:p>
        </p:txBody>
      </p:sp>
      <p:sp>
        <p:nvSpPr>
          <p:cNvPr id="3" name="Slide Number Placeholder 2">
            <a:extLst>
              <a:ext uri="{FF2B5EF4-FFF2-40B4-BE49-F238E27FC236}">
                <a16:creationId xmlns:a16="http://schemas.microsoft.com/office/drawing/2014/main" id="{5EEDC3C1-4C34-F967-F6C4-CDF3899D8A67}"/>
              </a:ext>
            </a:extLst>
          </p:cNvPr>
          <p:cNvSpPr>
            <a:spLocks noGrp="1"/>
          </p:cNvSpPr>
          <p:nvPr>
            <p:ph type="sldNum" sz="quarter" idx="12"/>
          </p:nvPr>
        </p:nvSpPr>
        <p:spPr/>
        <p:txBody>
          <a:bodyPr/>
          <a:lstStyle/>
          <a:p>
            <a:fld id="{DFAE5505-7D29-B14A-ACE3-A5A4F1AFBE49}" type="slidenum">
              <a:rPr lang="en-US" smtClean="0"/>
              <a:t>19</a:t>
            </a:fld>
            <a:endParaRPr lang="en-US"/>
          </a:p>
        </p:txBody>
      </p:sp>
    </p:spTree>
    <p:extLst>
      <p:ext uri="{BB962C8B-B14F-4D97-AF65-F5344CB8AC3E}">
        <p14:creationId xmlns:p14="http://schemas.microsoft.com/office/powerpoint/2010/main" val="323613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B4DA06-B8F8-2598-1671-A1ECAA57F650}"/>
              </a:ext>
              <a:ext uri="{C183D7F6-B498-43B3-948B-1728B52AA6E4}">
                <adec:decorative xmlns:adec="http://schemas.microsoft.com/office/drawing/2017/decorative" val="1"/>
              </a:ext>
            </a:extLst>
          </p:cNvPr>
          <p:cNvPicPr>
            <a:picLocks noChangeAspect="1"/>
          </p:cNvPicPr>
          <p:nvPr/>
        </p:nvPicPr>
        <p:blipFill>
          <a:blip r:embed="rId2"/>
          <a:srcRect t="1471" b="1471"/>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51DC7FF9-DDCC-49EE-D67E-E2E7C4846110}"/>
              </a:ext>
            </a:extLst>
          </p:cNvPr>
          <p:cNvSpPr>
            <a:spLocks noGrp="1"/>
          </p:cNvSpPr>
          <p:nvPr>
            <p:ph type="sldNum" sz="quarter" idx="12"/>
          </p:nvPr>
        </p:nvSpPr>
        <p:spPr/>
        <p:txBody>
          <a:bodyPr/>
          <a:lstStyle/>
          <a:p>
            <a:fld id="{DFAE5505-7D29-B14A-ACE3-A5A4F1AFBE49}" type="slidenum">
              <a:rPr lang="en-US" smtClean="0"/>
              <a:t>2</a:t>
            </a:fld>
            <a:endParaRPr lang="en-US"/>
          </a:p>
        </p:txBody>
      </p:sp>
    </p:spTree>
    <p:extLst>
      <p:ext uri="{BB962C8B-B14F-4D97-AF65-F5344CB8AC3E}">
        <p14:creationId xmlns:p14="http://schemas.microsoft.com/office/powerpoint/2010/main" val="104560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AC86-D66E-4240-6F13-B89FC71BE6EF}"/>
              </a:ext>
            </a:extLst>
          </p:cNvPr>
          <p:cNvSpPr>
            <a:spLocks noGrp="1"/>
          </p:cNvSpPr>
          <p:nvPr>
            <p:ph type="title"/>
          </p:nvPr>
        </p:nvSpPr>
        <p:spPr>
          <a:xfrm>
            <a:off x="174349" y="110678"/>
            <a:ext cx="7886700" cy="1325563"/>
          </a:xfrm>
        </p:spPr>
        <p:txBody>
          <a:bodyPr/>
          <a:lstStyle/>
          <a:p>
            <a:r>
              <a:rPr lang="en-US" dirty="0">
                <a:latin typeface="Montserrat" panose="00000500000000000000" pitchFamily="2" charset="0"/>
              </a:rPr>
              <a:t>Our History</a:t>
            </a:r>
          </a:p>
        </p:txBody>
      </p:sp>
      <p:sp>
        <p:nvSpPr>
          <p:cNvPr id="3" name="Content Placeholder 2">
            <a:extLst>
              <a:ext uri="{FF2B5EF4-FFF2-40B4-BE49-F238E27FC236}">
                <a16:creationId xmlns:a16="http://schemas.microsoft.com/office/drawing/2014/main" id="{C4E21C54-6712-1D5A-BA5C-B3ED2427156B}"/>
              </a:ext>
            </a:extLst>
          </p:cNvPr>
          <p:cNvSpPr>
            <a:spLocks noGrp="1"/>
          </p:cNvSpPr>
          <p:nvPr>
            <p:ph idx="1"/>
          </p:nvPr>
        </p:nvSpPr>
        <p:spPr>
          <a:xfrm>
            <a:off x="-156127" y="1070669"/>
            <a:ext cx="8547652" cy="5240437"/>
          </a:xfrm>
        </p:spPr>
        <p:txBody>
          <a:bodyPr>
            <a:normAutofit fontScale="25000" lnSpcReduction="20000"/>
          </a:bodyPr>
          <a:lstStyle/>
          <a:p>
            <a:pPr marL="502920" lvl="1" indent="-45720">
              <a:lnSpc>
                <a:spcPct val="170000"/>
              </a:lnSpc>
              <a:spcBef>
                <a:spcPts val="0"/>
              </a:spcBef>
              <a:buClr>
                <a:schemeClr val="dk1"/>
              </a:buClr>
              <a:buSzPts val="2400"/>
              <a:buNone/>
            </a:pPr>
            <a:r>
              <a:rPr lang="en-US" sz="5600" b="1" dirty="0">
                <a:latin typeface="Montserrat" panose="00000500000000000000" pitchFamily="2" charset="0"/>
                <a:ea typeface="Quattrocento Sans"/>
                <a:cs typeface="Segoe UI" panose="020B0502040204020203" pitchFamily="34" charset="0"/>
                <a:sym typeface="Quattrocento Sans"/>
              </a:rPr>
              <a:t>1947: </a:t>
            </a:r>
            <a:r>
              <a:rPr lang="en-US" sz="5600" dirty="0">
                <a:latin typeface="Montserrat" panose="00000500000000000000" pitchFamily="2" charset="0"/>
                <a:ea typeface="Quattrocento Sans"/>
                <a:cs typeface="Segoe UI" panose="020B0502040204020203" pitchFamily="34" charset="0"/>
                <a:sym typeface="Quattrocento Sans"/>
              </a:rPr>
              <a:t>NARL (Naval Arctic Research Laboratory) structure built</a:t>
            </a:r>
            <a:endParaRPr lang="en-US" sz="5600" dirty="0">
              <a:latin typeface="Montserrat" panose="00000500000000000000" pitchFamily="2" charset="0"/>
              <a:cs typeface="Segoe UI" panose="020B0502040204020203" pitchFamily="34" charset="0"/>
            </a:endParaRPr>
          </a:p>
          <a:p>
            <a:pPr marL="502920" lvl="1" indent="-45720">
              <a:lnSpc>
                <a:spcPct val="170000"/>
              </a:lnSpc>
              <a:buClr>
                <a:schemeClr val="dk1"/>
              </a:buClr>
              <a:buSzPts val="2400"/>
              <a:buNone/>
            </a:pPr>
            <a:r>
              <a:rPr lang="en-US" sz="5600" b="1" dirty="0">
                <a:latin typeface="Montserrat" panose="00000500000000000000" pitchFamily="2" charset="0"/>
                <a:ea typeface="Quattrocento Sans"/>
                <a:cs typeface="Segoe UI" panose="020B0502040204020203" pitchFamily="34" charset="0"/>
                <a:sym typeface="Quattrocento Sans"/>
              </a:rPr>
              <a:t>1954-1980: </a:t>
            </a:r>
            <a:r>
              <a:rPr lang="en-US" sz="5600" dirty="0">
                <a:latin typeface="Montserrat" panose="00000500000000000000" pitchFamily="2" charset="0"/>
                <a:ea typeface="Quattrocento Sans"/>
                <a:cs typeface="Segoe UI" panose="020B0502040204020203" pitchFamily="34" charset="0"/>
                <a:sym typeface="Quattrocento Sans"/>
              </a:rPr>
              <a:t>NARL facilities used for various purposes, including education</a:t>
            </a:r>
            <a:endParaRPr lang="en-US" sz="5600" dirty="0">
              <a:latin typeface="Montserrat" panose="00000500000000000000" pitchFamily="2" charset="0"/>
              <a:cs typeface="Segoe UI" panose="020B0502040204020203" pitchFamily="34" charset="0"/>
            </a:endParaRPr>
          </a:p>
          <a:p>
            <a:pPr marL="502920" lvl="1" indent="-45720">
              <a:lnSpc>
                <a:spcPct val="170000"/>
              </a:lnSpc>
              <a:buClr>
                <a:schemeClr val="dk1"/>
              </a:buClr>
              <a:buSzPts val="2400"/>
              <a:buNone/>
            </a:pPr>
            <a:r>
              <a:rPr lang="en-US" sz="5600" b="1" dirty="0">
                <a:latin typeface="Montserrat" panose="00000500000000000000" pitchFamily="2" charset="0"/>
                <a:ea typeface="Quattrocento Sans"/>
                <a:cs typeface="Segoe UI" panose="020B0502040204020203" pitchFamily="34" charset="0"/>
                <a:sym typeface="Quattrocento Sans"/>
              </a:rPr>
              <a:t>1975-1995: </a:t>
            </a:r>
            <a:r>
              <a:rPr lang="en-US" sz="5600" dirty="0">
                <a:latin typeface="Montserrat" panose="00000500000000000000" pitchFamily="2" charset="0"/>
                <a:ea typeface="Quattrocento Sans"/>
                <a:cs typeface="Segoe UI" panose="020B0502040204020203" pitchFamily="34" charset="0"/>
                <a:sym typeface="Quattrocento Sans"/>
              </a:rPr>
              <a:t>North Slope Borough takes ownership, created a training center/college:</a:t>
            </a:r>
            <a:endParaRPr lang="en-US" sz="5600" dirty="0">
              <a:latin typeface="Montserrat" panose="00000500000000000000" pitchFamily="2" charset="0"/>
              <a:cs typeface="Segoe UI" panose="020B0502040204020203" pitchFamily="34" charset="0"/>
            </a:endParaRPr>
          </a:p>
          <a:p>
            <a:pPr marL="1149350" lvl="1" indent="-457200">
              <a:lnSpc>
                <a:spcPct val="120000"/>
              </a:lnSpc>
              <a:buClr>
                <a:schemeClr val="dk1"/>
              </a:buClr>
              <a:buSzPts val="1800"/>
              <a:buFont typeface="Trebuchet MS"/>
              <a:buAutoNum type="arabicPeriod"/>
            </a:pPr>
            <a:r>
              <a:rPr lang="en-US" sz="5600" dirty="0">
                <a:latin typeface="Montserrat" panose="00000500000000000000" pitchFamily="2" charset="0"/>
                <a:ea typeface="Quattrocento Sans"/>
                <a:cs typeface="Segoe UI" panose="020B0502040204020203" pitchFamily="34" charset="0"/>
                <a:sym typeface="Quattrocento Sans"/>
              </a:rPr>
              <a:t>Iñupiat University of the Arctic </a:t>
            </a:r>
            <a:endParaRPr lang="en-US" sz="5600" dirty="0">
              <a:latin typeface="Montserrat" panose="00000500000000000000" pitchFamily="2" charset="0"/>
              <a:cs typeface="Segoe UI" panose="020B0502040204020203" pitchFamily="34" charset="0"/>
            </a:endParaRPr>
          </a:p>
          <a:p>
            <a:pPr marL="1149350" lvl="1" indent="-457200">
              <a:lnSpc>
                <a:spcPct val="120000"/>
              </a:lnSpc>
              <a:buClr>
                <a:schemeClr val="dk1"/>
              </a:buClr>
              <a:buSzPts val="1800"/>
              <a:buFont typeface="Trebuchet MS"/>
              <a:buAutoNum type="arabicPeriod"/>
            </a:pPr>
            <a:r>
              <a:rPr lang="en-US" sz="5600" dirty="0">
                <a:latin typeface="Montserrat" panose="00000500000000000000" pitchFamily="2" charset="0"/>
                <a:ea typeface="Quattrocento Sans"/>
                <a:cs typeface="Segoe UI" panose="020B0502040204020203" pitchFamily="34" charset="0"/>
                <a:sym typeface="Quattrocento Sans"/>
              </a:rPr>
              <a:t>University of Alaska Extension Center</a:t>
            </a:r>
            <a:endParaRPr lang="en-US" sz="5600" dirty="0">
              <a:latin typeface="Montserrat" panose="00000500000000000000" pitchFamily="2" charset="0"/>
              <a:cs typeface="Segoe UI" panose="020B0502040204020203" pitchFamily="34" charset="0"/>
            </a:endParaRPr>
          </a:p>
          <a:p>
            <a:pPr marL="1149350" lvl="1" indent="-457200">
              <a:lnSpc>
                <a:spcPct val="120000"/>
              </a:lnSpc>
              <a:buClr>
                <a:schemeClr val="dk1"/>
              </a:buClr>
              <a:buSzPts val="1800"/>
              <a:buFont typeface="Trebuchet MS"/>
              <a:buAutoNum type="arabicPeriod"/>
            </a:pPr>
            <a:r>
              <a:rPr lang="en-US" sz="5600" dirty="0">
                <a:latin typeface="Montserrat" panose="00000500000000000000" pitchFamily="2" charset="0"/>
                <a:ea typeface="Quattrocento Sans"/>
                <a:cs typeface="Segoe UI" panose="020B0502040204020203" pitchFamily="34" charset="0"/>
                <a:sym typeface="Quattrocento Sans"/>
              </a:rPr>
              <a:t>North Slope Higher Education Center</a:t>
            </a:r>
            <a:endParaRPr lang="en-US" sz="5600" dirty="0">
              <a:latin typeface="Montserrat" panose="00000500000000000000" pitchFamily="2" charset="0"/>
              <a:cs typeface="Segoe UI" panose="020B0502040204020203" pitchFamily="34" charset="0"/>
            </a:endParaRPr>
          </a:p>
          <a:p>
            <a:pPr marL="1149350" lvl="1" indent="-457200">
              <a:lnSpc>
                <a:spcPct val="120000"/>
              </a:lnSpc>
              <a:buClr>
                <a:schemeClr val="dk1"/>
              </a:buClr>
              <a:buSzPts val="1800"/>
              <a:buFont typeface="Trebuchet MS"/>
              <a:buAutoNum type="arabicPeriod"/>
            </a:pPr>
            <a:r>
              <a:rPr lang="en-US" sz="5600" dirty="0">
                <a:latin typeface="Montserrat" panose="00000500000000000000" pitchFamily="2" charset="0"/>
                <a:ea typeface="Quattrocento Sans"/>
                <a:cs typeface="Segoe UI" panose="020B0502040204020203" pitchFamily="34" charset="0"/>
                <a:sym typeface="Quattrocento Sans"/>
              </a:rPr>
              <a:t>Arctic Sivunmun Iḷisaġvik College</a:t>
            </a:r>
            <a:endParaRPr lang="en-US" sz="5600" dirty="0">
              <a:latin typeface="Montserrat" panose="00000500000000000000" pitchFamily="2" charset="0"/>
              <a:cs typeface="Segoe UI" panose="020B0502040204020203" pitchFamily="34" charset="0"/>
            </a:endParaRPr>
          </a:p>
          <a:p>
            <a:pPr marL="1149350" lvl="1" indent="-457200">
              <a:lnSpc>
                <a:spcPct val="120000"/>
              </a:lnSpc>
              <a:buClr>
                <a:schemeClr val="dk1"/>
              </a:buClr>
              <a:buSzPts val="1800"/>
              <a:buFont typeface="Trebuchet MS"/>
              <a:buAutoNum type="arabicPeriod"/>
            </a:pPr>
            <a:r>
              <a:rPr lang="en-US" sz="5600" dirty="0">
                <a:latin typeface="Montserrat" panose="00000500000000000000" pitchFamily="2" charset="0"/>
                <a:ea typeface="Quattrocento Sans"/>
                <a:cs typeface="Segoe UI" panose="020B0502040204020203" pitchFamily="34" charset="0"/>
                <a:sym typeface="Quattrocento Sans"/>
              </a:rPr>
              <a:t>Mayor’s Workforce Development Center</a:t>
            </a:r>
          </a:p>
          <a:p>
            <a:pPr marL="692150" lvl="1" indent="0">
              <a:lnSpc>
                <a:spcPct val="120000"/>
              </a:lnSpc>
              <a:buClr>
                <a:schemeClr val="dk1"/>
              </a:buClr>
              <a:buSzPts val="1800"/>
              <a:buNone/>
            </a:pPr>
            <a:endParaRPr lang="en-US" sz="5600" dirty="0">
              <a:latin typeface="Montserrat" panose="00000500000000000000" pitchFamily="2" charset="0"/>
              <a:cs typeface="Segoe UI" panose="020B0502040204020203" pitchFamily="34" charset="0"/>
              <a:sym typeface="Quattrocento Sans"/>
            </a:endParaRPr>
          </a:p>
          <a:p>
            <a:pPr marL="502920" lvl="1" indent="-45720" defTabSz="914400">
              <a:lnSpc>
                <a:spcPct val="170000"/>
              </a:lnSpc>
              <a:spcBef>
                <a:spcPts val="0"/>
              </a:spcBef>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1996: </a:t>
            </a:r>
            <a:r>
              <a:rPr lang="en-US" sz="5600" kern="0" dirty="0">
                <a:solidFill>
                  <a:srgbClr val="000000"/>
                </a:solidFill>
                <a:latin typeface="Montserrat" panose="00000500000000000000" pitchFamily="2" charset="0"/>
                <a:cs typeface="Segoe UI" panose="020B0502040204020203" pitchFamily="34" charset="0"/>
                <a:sym typeface="Quattrocento Sans"/>
              </a:rPr>
              <a:t>Incorporated as Iḷisaġvik College through North Slope Borough Charter 8.06</a:t>
            </a:r>
          </a:p>
          <a:p>
            <a:pPr marL="502920" lvl="1" indent="-45720" defTabSz="914400">
              <a:lnSpc>
                <a:spcPct val="170000"/>
              </a:lnSpc>
              <a:spcBef>
                <a:spcPts val="0"/>
              </a:spcBef>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1996: </a:t>
            </a:r>
            <a:r>
              <a:rPr lang="en-US" sz="5600" kern="0" dirty="0">
                <a:solidFill>
                  <a:srgbClr val="000000"/>
                </a:solidFill>
                <a:latin typeface="Montserrat" panose="00000500000000000000" pitchFamily="2" charset="0"/>
                <a:cs typeface="Segoe UI" panose="020B0502040204020203" pitchFamily="34" charset="0"/>
                <a:sym typeface="Quattrocento Sans"/>
              </a:rPr>
              <a:t>First Graduating Class</a:t>
            </a:r>
          </a:p>
          <a:p>
            <a:pPr marL="502920" lvl="1" indent="-45720" defTabSz="914400">
              <a:lnSpc>
                <a:spcPct val="170000"/>
              </a:lnSpc>
              <a:spcBef>
                <a:spcPts val="0"/>
              </a:spcBef>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1998: </a:t>
            </a:r>
            <a:r>
              <a:rPr lang="en-US" sz="5600" kern="0" dirty="0">
                <a:solidFill>
                  <a:srgbClr val="000000"/>
                </a:solidFill>
                <a:latin typeface="Montserrat" panose="00000500000000000000" pitchFamily="2" charset="0"/>
                <a:cs typeface="Segoe UI" panose="020B0502040204020203" pitchFamily="34" charset="0"/>
                <a:sym typeface="Quattrocento Sans"/>
              </a:rPr>
              <a:t>Candidacy granted by Northwest Commission on Colleges &amp; Universities (NWCCU)</a:t>
            </a:r>
          </a:p>
          <a:p>
            <a:pPr marL="502920" lvl="1" indent="-45720">
              <a:lnSpc>
                <a:spcPct val="170000"/>
              </a:lnSpc>
              <a:spcBef>
                <a:spcPts val="0"/>
              </a:spcBef>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2003: </a:t>
            </a:r>
            <a:r>
              <a:rPr lang="en-US" sz="5600" kern="0" dirty="0">
                <a:solidFill>
                  <a:srgbClr val="000000"/>
                </a:solidFill>
                <a:latin typeface="Montserrat" panose="00000500000000000000" pitchFamily="2" charset="0"/>
                <a:cs typeface="Segoe UI" panose="020B0502040204020203" pitchFamily="34" charset="0"/>
                <a:sym typeface="Quattrocento Sans"/>
              </a:rPr>
              <a:t>Full accreditation from Northwest Commission on Colleges &amp; Universities</a:t>
            </a:r>
          </a:p>
          <a:p>
            <a:pPr marL="502920" lvl="1" indent="-45720">
              <a:lnSpc>
                <a:spcPct val="170000"/>
              </a:lnSpc>
              <a:spcBef>
                <a:spcPts val="0"/>
              </a:spcBef>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2006: </a:t>
            </a:r>
            <a:r>
              <a:rPr lang="en-US" sz="5600" kern="0" dirty="0">
                <a:solidFill>
                  <a:srgbClr val="000000"/>
                </a:solidFill>
                <a:latin typeface="Montserrat" panose="00000500000000000000" pitchFamily="2" charset="0"/>
                <a:cs typeface="Segoe UI" panose="020B0502040204020203" pitchFamily="34" charset="0"/>
                <a:sym typeface="Quattrocento Sans"/>
              </a:rPr>
              <a:t>Became a federally recognized Tribal College</a:t>
            </a:r>
          </a:p>
          <a:p>
            <a:pPr marL="502920" lvl="1" indent="-45720" defTabSz="914400">
              <a:lnSpc>
                <a:spcPct val="170000"/>
              </a:lnSpc>
              <a:buClr>
                <a:srgbClr val="000000"/>
              </a:buClr>
              <a:buSzPts val="2400"/>
              <a:buNone/>
            </a:pPr>
            <a:r>
              <a:rPr lang="en-US" sz="5600" b="1" kern="0" dirty="0">
                <a:solidFill>
                  <a:srgbClr val="000000"/>
                </a:solidFill>
                <a:latin typeface="Montserrat" panose="00000500000000000000" pitchFamily="2" charset="0"/>
                <a:cs typeface="Segoe UI" panose="020B0502040204020203" pitchFamily="34" charset="0"/>
                <a:sym typeface="Quattrocento Sans"/>
              </a:rPr>
              <a:t>2018: </a:t>
            </a:r>
            <a:r>
              <a:rPr lang="en-US" sz="5600" kern="0" dirty="0">
                <a:solidFill>
                  <a:srgbClr val="000000"/>
                </a:solidFill>
                <a:latin typeface="Montserrat" panose="00000500000000000000" pitchFamily="2" charset="0"/>
                <a:cs typeface="Segoe UI" panose="020B0502040204020203" pitchFamily="34" charset="0"/>
                <a:sym typeface="Quattrocento Sans"/>
              </a:rPr>
              <a:t>Offered 1</a:t>
            </a:r>
            <a:r>
              <a:rPr lang="en-US" sz="5600" kern="0" baseline="30000" dirty="0">
                <a:solidFill>
                  <a:srgbClr val="000000"/>
                </a:solidFill>
                <a:latin typeface="Montserrat" panose="00000500000000000000" pitchFamily="2" charset="0"/>
                <a:cs typeface="Segoe UI" panose="020B0502040204020203" pitchFamily="34" charset="0"/>
                <a:sym typeface="Quattrocento Sans"/>
              </a:rPr>
              <a:t>st</a:t>
            </a:r>
            <a:r>
              <a:rPr lang="en-US" sz="5600" kern="0" dirty="0">
                <a:solidFill>
                  <a:srgbClr val="000000"/>
                </a:solidFill>
                <a:latin typeface="Montserrat" panose="00000500000000000000" pitchFamily="2" charset="0"/>
                <a:cs typeface="Segoe UI" panose="020B0502040204020203" pitchFamily="34" charset="0"/>
                <a:sym typeface="Quattrocento Sans"/>
              </a:rPr>
              <a:t> four-year degree program in Business Administration</a:t>
            </a:r>
          </a:p>
          <a:p>
            <a:endParaRPr lang="en-US" dirty="0"/>
          </a:p>
        </p:txBody>
      </p:sp>
      <p:sp>
        <p:nvSpPr>
          <p:cNvPr id="4" name="TextBox 3">
            <a:extLst>
              <a:ext uri="{FF2B5EF4-FFF2-40B4-BE49-F238E27FC236}">
                <a16:creationId xmlns:a16="http://schemas.microsoft.com/office/drawing/2014/main" id="{421038A4-E3A8-3528-FA86-55B176E85646}"/>
              </a:ext>
            </a:extLst>
          </p:cNvPr>
          <p:cNvSpPr txBox="1"/>
          <p:nvPr/>
        </p:nvSpPr>
        <p:spPr>
          <a:xfrm>
            <a:off x="3543301" y="238125"/>
            <a:ext cx="5528226" cy="1169551"/>
          </a:xfrm>
          <a:prstGeom prst="rect">
            <a:avLst/>
          </a:prstGeom>
          <a:noFill/>
        </p:spPr>
        <p:txBody>
          <a:bodyPr wrap="square" rtlCol="0">
            <a:spAutoFit/>
          </a:bodyPr>
          <a:lstStyle/>
          <a:p>
            <a:pPr algn="r"/>
            <a:r>
              <a:rPr lang="en-US" sz="1400" b="1" dirty="0">
                <a:solidFill>
                  <a:schemeClr val="accent2"/>
                </a:solidFill>
              </a:rPr>
              <a:t>Iḷisaġvik College was founded to primarily serve the residents of the North Slope Borough, America’s largest and most northern municipality.</a:t>
            </a:r>
          </a:p>
          <a:p>
            <a:endParaRPr lang="en-US" sz="1400" b="1" dirty="0">
              <a:solidFill>
                <a:schemeClr val="accent2"/>
              </a:solidFill>
            </a:endParaRPr>
          </a:p>
          <a:p>
            <a:pPr algn="r"/>
            <a:r>
              <a:rPr lang="en-US" sz="1400" b="1" dirty="0">
                <a:solidFill>
                  <a:schemeClr val="accent2"/>
                </a:solidFill>
              </a:rPr>
              <a:t>The intent of its founders was to provide an education based on the Iñupiaq cultural heritage.</a:t>
            </a:r>
          </a:p>
        </p:txBody>
      </p:sp>
      <p:sp>
        <p:nvSpPr>
          <p:cNvPr id="5" name="Slide Number Placeholder 4">
            <a:extLst>
              <a:ext uri="{FF2B5EF4-FFF2-40B4-BE49-F238E27FC236}">
                <a16:creationId xmlns:a16="http://schemas.microsoft.com/office/drawing/2014/main" id="{FB09AD72-9932-8BDD-28AA-9055EBA96F1F}"/>
              </a:ext>
            </a:extLst>
          </p:cNvPr>
          <p:cNvSpPr>
            <a:spLocks noGrp="1"/>
          </p:cNvSpPr>
          <p:nvPr>
            <p:ph type="sldNum" sz="quarter" idx="12"/>
          </p:nvPr>
        </p:nvSpPr>
        <p:spPr>
          <a:xfrm>
            <a:off x="6943725" y="6042026"/>
            <a:ext cx="2057400" cy="365125"/>
          </a:xfrm>
        </p:spPr>
        <p:txBody>
          <a:bodyPr/>
          <a:lstStyle/>
          <a:p>
            <a:fld id="{DFAE5505-7D29-B14A-ACE3-A5A4F1AFBE49}" type="slidenum">
              <a:rPr lang="en-US" smtClean="0"/>
              <a:t>3</a:t>
            </a:fld>
            <a:endParaRPr lang="en-US" dirty="0"/>
          </a:p>
        </p:txBody>
      </p:sp>
    </p:spTree>
    <p:extLst>
      <p:ext uri="{BB962C8B-B14F-4D97-AF65-F5344CB8AC3E}">
        <p14:creationId xmlns:p14="http://schemas.microsoft.com/office/powerpoint/2010/main" val="3671711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471377" y="393670"/>
            <a:ext cx="4883" cy="1434416"/>
          </a:xfrm>
          <a:prstGeom prst="line">
            <a:avLst/>
          </a:prstGeom>
        </p:spPr>
        <p:style>
          <a:lnRef idx="1">
            <a:schemeClr val="dk1"/>
          </a:lnRef>
          <a:fillRef idx="0">
            <a:schemeClr val="dk1"/>
          </a:fillRef>
          <a:effectRef idx="0">
            <a:schemeClr val="dk1"/>
          </a:effectRef>
          <a:fontRef idx="minor">
            <a:schemeClr val="tx1"/>
          </a:fontRef>
        </p:style>
      </p:cxnSp>
      <p:sp>
        <p:nvSpPr>
          <p:cNvPr id="4" name="Text Box 2"/>
          <p:cNvSpPr txBox="1">
            <a:spLocks noChangeArrowheads="1"/>
          </p:cNvSpPr>
          <p:nvPr/>
        </p:nvSpPr>
        <p:spPr bwMode="auto">
          <a:xfrm>
            <a:off x="263762" y="169903"/>
            <a:ext cx="3044699" cy="394947"/>
          </a:xfrm>
          <a:prstGeom prst="rect">
            <a:avLst/>
          </a:prstGeom>
          <a:noFill/>
          <a:ln w="9525" algn="in">
            <a:noFill/>
            <a:miter lim="800000"/>
            <a:headEnd/>
            <a:tailEnd/>
          </a:ln>
          <a:effectLst/>
          <a:extLst>
            <a:ext uri="{909E8E84-426E-40DD-AFC4-6F175D3DCCD1}">
              <a14:hiddenFill xmlns:a14="http://schemas.microsoft.com/office/drawing/2010/main">
                <a:solidFill>
                  <a:srgbClr val="CED7E0"/>
                </a:solidFill>
              </a14:hiddenFill>
            </a:ext>
            <a:ext uri="{AF507438-7753-43E0-B8FC-AC1667EBCBE1}">
              <a14:hiddenEffects xmlns:a14="http://schemas.microsoft.com/office/drawing/2010/main">
                <a:effectLst>
                  <a:outerShdw dist="35921" dir="2700000" algn="ctr" rotWithShape="0">
                    <a:srgbClr val="A5B5C7"/>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solidFill>
                  <a:srgbClr val="1B3F6B"/>
                </a:solidFill>
                <a:effectLst/>
                <a:latin typeface="Segoe UI" panose="020B0502040204020203" pitchFamily="34" charset="0"/>
                <a:cs typeface="Segoe UI" panose="020B0502040204020203" pitchFamily="34" charset="0"/>
              </a:rPr>
              <a:t>ORGANIZATIONAL</a:t>
            </a:r>
            <a:r>
              <a:rPr kumimoji="0" lang="en-US" altLang="en-US" b="1" i="0" u="none" strike="noStrike" cap="none" normalizeH="0" dirty="0">
                <a:ln>
                  <a:noFill/>
                </a:ln>
                <a:solidFill>
                  <a:srgbClr val="1B3F6B"/>
                </a:solidFill>
                <a:effectLst/>
                <a:latin typeface="Segoe UI" panose="020B0502040204020203" pitchFamily="34" charset="0"/>
                <a:cs typeface="Segoe UI" panose="020B0502040204020203" pitchFamily="34" charset="0"/>
              </a:rPr>
              <a:t> CHART</a:t>
            </a:r>
          </a:p>
          <a:p>
            <a:pPr marL="0" marR="0" lvl="0" indent="0" defTabSz="914400" rtl="0" eaLnBrk="1" fontAlgn="base" latinLnBrk="0" hangingPunct="1">
              <a:lnSpc>
                <a:spcPct val="100000"/>
              </a:lnSpc>
              <a:spcBef>
                <a:spcPct val="0"/>
              </a:spcBef>
              <a:spcAft>
                <a:spcPct val="0"/>
              </a:spcAft>
              <a:buClrTx/>
              <a:buSzTx/>
              <a:buFontTx/>
              <a:buNone/>
              <a:tabLst/>
            </a:pPr>
            <a:r>
              <a:rPr lang="en-US" altLang="en-US" b="1" baseline="0" dirty="0">
                <a:solidFill>
                  <a:srgbClr val="1B3F6B"/>
                </a:solidFill>
                <a:latin typeface="Segoe UI" panose="020B0502040204020203" pitchFamily="34" charset="0"/>
                <a:cs typeface="Segoe UI" panose="020B0502040204020203" pitchFamily="34" charset="0"/>
              </a:rPr>
              <a:t>Departments &amp; Divisions</a:t>
            </a:r>
            <a:endParaRPr kumimoji="0" lang="en-US" altLang="en-US" b="1" i="0" u="none" strike="noStrike" cap="none" normalizeH="0" baseline="0" dirty="0">
              <a:ln>
                <a:noFill/>
              </a:ln>
              <a:solidFill>
                <a:srgbClr val="1B3F6B"/>
              </a:solidFill>
              <a:effectLst/>
              <a:latin typeface="Segoe UI" panose="020B0502040204020203" pitchFamily="34" charset="0"/>
              <a:cs typeface="Segoe UI" panose="020B0502040204020203" pitchFamily="34" charset="0"/>
            </a:endParaRPr>
          </a:p>
        </p:txBody>
      </p:sp>
      <p:sp>
        <p:nvSpPr>
          <p:cNvPr id="5" name="Rounded Rectangle 4"/>
          <p:cNvSpPr/>
          <p:nvPr/>
        </p:nvSpPr>
        <p:spPr>
          <a:xfrm>
            <a:off x="3778250" y="369554"/>
            <a:ext cx="1434524" cy="35640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Board of Trustees</a:t>
            </a:r>
          </a:p>
        </p:txBody>
      </p:sp>
      <p:sp>
        <p:nvSpPr>
          <p:cNvPr id="6" name="Rounded Rectangle 5"/>
          <p:cNvSpPr/>
          <p:nvPr/>
        </p:nvSpPr>
        <p:spPr>
          <a:xfrm>
            <a:off x="3787580" y="929814"/>
            <a:ext cx="1425194" cy="414381"/>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President</a:t>
            </a:r>
          </a:p>
        </p:txBody>
      </p:sp>
      <p:sp>
        <p:nvSpPr>
          <p:cNvPr id="10" name="Rounded Rectangle 9"/>
          <p:cNvSpPr/>
          <p:nvPr/>
        </p:nvSpPr>
        <p:spPr>
          <a:xfrm>
            <a:off x="1209762"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Chief Financial Officer</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263" y="138453"/>
            <a:ext cx="1798994" cy="554690"/>
          </a:xfrm>
          <a:prstGeom prst="rect">
            <a:avLst/>
          </a:prstGeom>
          <a:ln>
            <a:noFill/>
          </a:ln>
        </p:spPr>
      </p:pic>
      <p:cxnSp>
        <p:nvCxnSpPr>
          <p:cNvPr id="16" name="Straight Connector 15"/>
          <p:cNvCxnSpPr/>
          <p:nvPr/>
        </p:nvCxnSpPr>
        <p:spPr>
          <a:xfrm flipV="1">
            <a:off x="226166" y="1814860"/>
            <a:ext cx="8631374" cy="26453"/>
          </a:xfrm>
          <a:prstGeom prst="line">
            <a:avLst/>
          </a:prstGeom>
        </p:spPr>
        <p:style>
          <a:lnRef idx="1">
            <a:schemeClr val="dk1"/>
          </a:lnRef>
          <a:fillRef idx="0">
            <a:schemeClr val="dk1"/>
          </a:fillRef>
          <a:effectRef idx="0">
            <a:schemeClr val="dk1"/>
          </a:effectRef>
          <a:fontRef idx="minor">
            <a:schemeClr val="tx1"/>
          </a:fontRef>
        </p:style>
      </p:cxnSp>
      <p:sp>
        <p:nvSpPr>
          <p:cNvPr id="18" name="Rounded Rectangle 17"/>
          <p:cNvSpPr/>
          <p:nvPr/>
        </p:nvSpPr>
        <p:spPr>
          <a:xfrm>
            <a:off x="89693"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Dean of Administration</a:t>
            </a:r>
          </a:p>
        </p:txBody>
      </p:sp>
      <p:sp>
        <p:nvSpPr>
          <p:cNvPr id="19" name="Rounded Rectangle 18"/>
          <p:cNvSpPr/>
          <p:nvPr/>
        </p:nvSpPr>
        <p:spPr>
          <a:xfrm>
            <a:off x="3045238"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Dean of Academic Affairs</a:t>
            </a:r>
          </a:p>
        </p:txBody>
      </p:sp>
      <p:sp>
        <p:nvSpPr>
          <p:cNvPr id="20" name="Rounded Rectangle 19"/>
          <p:cNvSpPr/>
          <p:nvPr/>
        </p:nvSpPr>
        <p:spPr>
          <a:xfrm>
            <a:off x="5718668"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Dean of Students</a:t>
            </a:r>
          </a:p>
        </p:txBody>
      </p:sp>
      <p:sp>
        <p:nvSpPr>
          <p:cNvPr id="21" name="Rounded Rectangle 20"/>
          <p:cNvSpPr/>
          <p:nvPr/>
        </p:nvSpPr>
        <p:spPr>
          <a:xfrm>
            <a:off x="6853246"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Exec. Director of Human Resources</a:t>
            </a:r>
          </a:p>
        </p:txBody>
      </p:sp>
      <p:cxnSp>
        <p:nvCxnSpPr>
          <p:cNvPr id="22" name="Straight Connector 21"/>
          <p:cNvCxnSpPr/>
          <p:nvPr/>
        </p:nvCxnSpPr>
        <p:spPr>
          <a:xfrm flipH="1">
            <a:off x="-259446" y="2848059"/>
            <a:ext cx="6" cy="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89693" y="465092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Information Technology</a:t>
            </a:r>
          </a:p>
        </p:txBody>
      </p:sp>
      <p:sp>
        <p:nvSpPr>
          <p:cNvPr id="24" name="Rounded Rectangle 23"/>
          <p:cNvSpPr/>
          <p:nvPr/>
        </p:nvSpPr>
        <p:spPr>
          <a:xfrm>
            <a:off x="89693" y="3733072"/>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Marketing</a:t>
            </a:r>
          </a:p>
        </p:txBody>
      </p:sp>
      <p:sp>
        <p:nvSpPr>
          <p:cNvPr id="26" name="Rounded Rectangle 25"/>
          <p:cNvSpPr/>
          <p:nvPr/>
        </p:nvSpPr>
        <p:spPr>
          <a:xfrm>
            <a:off x="7987824" y="2405471"/>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Development</a:t>
            </a:r>
          </a:p>
        </p:txBody>
      </p:sp>
      <p:sp>
        <p:nvSpPr>
          <p:cNvPr id="27" name="Rounded Rectangle 26"/>
          <p:cNvSpPr/>
          <p:nvPr/>
        </p:nvSpPr>
        <p:spPr>
          <a:xfrm>
            <a:off x="89693" y="2419066"/>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Bookstore</a:t>
            </a:r>
          </a:p>
        </p:txBody>
      </p:sp>
      <p:sp>
        <p:nvSpPr>
          <p:cNvPr id="28" name="Rounded Rectangle 27"/>
          <p:cNvSpPr/>
          <p:nvPr/>
        </p:nvSpPr>
        <p:spPr>
          <a:xfrm>
            <a:off x="89693" y="328763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Maintenance &amp; Operations</a:t>
            </a:r>
          </a:p>
        </p:txBody>
      </p:sp>
      <p:sp>
        <p:nvSpPr>
          <p:cNvPr id="29" name="Rounded Rectangle 28"/>
          <p:cNvSpPr/>
          <p:nvPr/>
        </p:nvSpPr>
        <p:spPr>
          <a:xfrm>
            <a:off x="1209762" y="2417243"/>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Business Office</a:t>
            </a:r>
          </a:p>
        </p:txBody>
      </p:sp>
      <p:sp>
        <p:nvSpPr>
          <p:cNvPr id="30" name="Rounded Rectangle 29"/>
          <p:cNvSpPr/>
          <p:nvPr/>
        </p:nvSpPr>
        <p:spPr>
          <a:xfrm>
            <a:off x="1209762" y="2861697"/>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Grants Office</a:t>
            </a:r>
          </a:p>
        </p:txBody>
      </p:sp>
      <p:sp>
        <p:nvSpPr>
          <p:cNvPr id="37" name="Rounded Rectangle 36"/>
          <p:cNvSpPr/>
          <p:nvPr/>
        </p:nvSpPr>
        <p:spPr>
          <a:xfrm>
            <a:off x="1209762" y="3319483"/>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Financial Aid</a:t>
            </a:r>
          </a:p>
        </p:txBody>
      </p:sp>
      <p:sp>
        <p:nvSpPr>
          <p:cNvPr id="38" name="Rounded Rectangle 37"/>
          <p:cNvSpPr/>
          <p:nvPr/>
        </p:nvSpPr>
        <p:spPr>
          <a:xfrm>
            <a:off x="3940335" y="2888736"/>
            <a:ext cx="73152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CWFD</a:t>
            </a:r>
          </a:p>
        </p:txBody>
      </p:sp>
      <p:sp>
        <p:nvSpPr>
          <p:cNvPr id="40" name="Rounded Rectangle 39"/>
          <p:cNvSpPr/>
          <p:nvPr/>
        </p:nvSpPr>
        <p:spPr>
          <a:xfrm>
            <a:off x="5718668" y="4727757"/>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Library</a:t>
            </a:r>
          </a:p>
        </p:txBody>
      </p:sp>
      <p:sp>
        <p:nvSpPr>
          <p:cNvPr id="42" name="Rounded Rectangle 41"/>
          <p:cNvSpPr/>
          <p:nvPr/>
        </p:nvSpPr>
        <p:spPr>
          <a:xfrm>
            <a:off x="3017464" y="3294585"/>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Admissions &amp; Registration</a:t>
            </a:r>
          </a:p>
        </p:txBody>
      </p:sp>
      <p:sp>
        <p:nvSpPr>
          <p:cNvPr id="45" name="Rounded Rectangle 44"/>
          <p:cNvSpPr/>
          <p:nvPr/>
        </p:nvSpPr>
        <p:spPr>
          <a:xfrm>
            <a:off x="5718668" y="3326081"/>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Student Wellness</a:t>
            </a:r>
          </a:p>
        </p:txBody>
      </p:sp>
      <p:sp>
        <p:nvSpPr>
          <p:cNvPr id="47" name="Rounded Rectangle 46"/>
          <p:cNvSpPr/>
          <p:nvPr/>
        </p:nvSpPr>
        <p:spPr>
          <a:xfrm>
            <a:off x="5718668" y="2867057"/>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Student Life</a:t>
            </a:r>
          </a:p>
        </p:txBody>
      </p:sp>
      <p:sp>
        <p:nvSpPr>
          <p:cNvPr id="48" name="Rounded Rectangle 47"/>
          <p:cNvSpPr/>
          <p:nvPr/>
        </p:nvSpPr>
        <p:spPr>
          <a:xfrm>
            <a:off x="5718668" y="4263095"/>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Food Services</a:t>
            </a:r>
          </a:p>
        </p:txBody>
      </p:sp>
      <p:sp>
        <p:nvSpPr>
          <p:cNvPr id="49" name="Rounded Rectangle 48"/>
          <p:cNvSpPr/>
          <p:nvPr/>
        </p:nvSpPr>
        <p:spPr>
          <a:xfrm>
            <a:off x="5718668" y="379458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Adult Education</a:t>
            </a:r>
          </a:p>
        </p:txBody>
      </p:sp>
      <p:sp>
        <p:nvSpPr>
          <p:cNvPr id="50" name="Rounded Rectangle 49"/>
          <p:cNvSpPr/>
          <p:nvPr/>
        </p:nvSpPr>
        <p:spPr>
          <a:xfrm>
            <a:off x="5718668" y="2408033"/>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Recruiting</a:t>
            </a:r>
          </a:p>
        </p:txBody>
      </p:sp>
      <p:sp>
        <p:nvSpPr>
          <p:cNvPr id="44" name="Rounded Rectangle 43"/>
          <p:cNvSpPr/>
          <p:nvPr/>
        </p:nvSpPr>
        <p:spPr>
          <a:xfrm>
            <a:off x="89693" y="4172806"/>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Travel</a:t>
            </a:r>
          </a:p>
        </p:txBody>
      </p:sp>
      <p:sp>
        <p:nvSpPr>
          <p:cNvPr id="52" name="Rounded Rectangle 51"/>
          <p:cNvSpPr/>
          <p:nvPr/>
        </p:nvSpPr>
        <p:spPr>
          <a:xfrm>
            <a:off x="3017464" y="2456745"/>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Instructional Programs</a:t>
            </a:r>
          </a:p>
        </p:txBody>
      </p:sp>
      <p:sp>
        <p:nvSpPr>
          <p:cNvPr id="53" name="Rounded Rectangle 52"/>
          <p:cNvSpPr/>
          <p:nvPr/>
        </p:nvSpPr>
        <p:spPr>
          <a:xfrm>
            <a:off x="2363793" y="2872085"/>
            <a:ext cx="73152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Academic</a:t>
            </a:r>
          </a:p>
        </p:txBody>
      </p:sp>
      <p:sp>
        <p:nvSpPr>
          <p:cNvPr id="54" name="Rounded Rectangle 53"/>
          <p:cNvSpPr/>
          <p:nvPr/>
        </p:nvSpPr>
        <p:spPr>
          <a:xfrm>
            <a:off x="3152064" y="2874026"/>
            <a:ext cx="73152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Voc-Ed</a:t>
            </a:r>
          </a:p>
        </p:txBody>
      </p:sp>
      <p:sp>
        <p:nvSpPr>
          <p:cNvPr id="56" name="Rounded Rectangle 55"/>
          <p:cNvSpPr/>
          <p:nvPr/>
        </p:nvSpPr>
        <p:spPr>
          <a:xfrm>
            <a:off x="7987824" y="1947845"/>
            <a:ext cx="1097280" cy="411480"/>
          </a:xfrm>
          <a:prstGeom prst="roundRect">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bg1"/>
                </a:solidFill>
                <a:latin typeface="Arial" pitchFamily="34" charset="0"/>
                <a:cs typeface="Arial" pitchFamily="34" charset="0"/>
              </a:rPr>
              <a:t>Exec. Dir. of Institutional Advancement</a:t>
            </a:r>
          </a:p>
        </p:txBody>
      </p:sp>
      <p:sp>
        <p:nvSpPr>
          <p:cNvPr id="51" name="Rounded Rectangle 50"/>
          <p:cNvSpPr/>
          <p:nvPr/>
        </p:nvSpPr>
        <p:spPr>
          <a:xfrm>
            <a:off x="89693" y="2853352"/>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Compliance and Safety</a:t>
            </a:r>
          </a:p>
        </p:txBody>
      </p:sp>
      <p:sp>
        <p:nvSpPr>
          <p:cNvPr id="57" name="Rounded Rectangle 56"/>
          <p:cNvSpPr/>
          <p:nvPr/>
        </p:nvSpPr>
        <p:spPr>
          <a:xfrm>
            <a:off x="4336233" y="240440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Community Outreach</a:t>
            </a:r>
          </a:p>
        </p:txBody>
      </p:sp>
      <p:sp>
        <p:nvSpPr>
          <p:cNvPr id="58" name="Rounded Rectangle 57"/>
          <p:cNvSpPr/>
          <p:nvPr/>
        </p:nvSpPr>
        <p:spPr>
          <a:xfrm>
            <a:off x="6853451" y="240440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Employee Relations</a:t>
            </a:r>
          </a:p>
        </p:txBody>
      </p:sp>
      <p:sp>
        <p:nvSpPr>
          <p:cNvPr id="43" name="Footer Placeholder 7"/>
          <p:cNvSpPr>
            <a:spLocks noGrp="1"/>
          </p:cNvSpPr>
          <p:nvPr>
            <p:ph type="ftr" sz="quarter" idx="11"/>
          </p:nvPr>
        </p:nvSpPr>
        <p:spPr>
          <a:xfrm>
            <a:off x="3028950" y="6356351"/>
            <a:ext cx="3086100" cy="365125"/>
          </a:xfrm>
        </p:spPr>
        <p:txBody>
          <a:bodyPr/>
          <a:lstStyle/>
          <a:p>
            <a:r>
              <a:rPr lang="en-US"/>
              <a:t>Revised October 25, 2024</a:t>
            </a:r>
            <a:endParaRPr lang="en-US" dirty="0"/>
          </a:p>
        </p:txBody>
      </p:sp>
      <p:sp>
        <p:nvSpPr>
          <p:cNvPr id="41" name="Rounded Rectangle 40"/>
          <p:cNvSpPr/>
          <p:nvPr/>
        </p:nvSpPr>
        <p:spPr>
          <a:xfrm>
            <a:off x="4336233" y="1967088"/>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External Affairs</a:t>
            </a:r>
          </a:p>
        </p:txBody>
      </p:sp>
      <p:sp>
        <p:nvSpPr>
          <p:cNvPr id="2" name="Rounded Rectangle 56">
            <a:extLst>
              <a:ext uri="{FF2B5EF4-FFF2-40B4-BE49-F238E27FC236}">
                <a16:creationId xmlns:a16="http://schemas.microsoft.com/office/drawing/2014/main" id="{30A70E50-3719-0C86-EDFB-2A362DE83D67}"/>
              </a:ext>
            </a:extLst>
          </p:cNvPr>
          <p:cNvSpPr/>
          <p:nvPr/>
        </p:nvSpPr>
        <p:spPr>
          <a:xfrm>
            <a:off x="3017464" y="3722123"/>
            <a:ext cx="1097280" cy="365760"/>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dirty="0">
                <a:solidFill>
                  <a:schemeClr val="tx2"/>
                </a:solidFill>
                <a:latin typeface="Arial" pitchFamily="34" charset="0"/>
                <a:cs typeface="Arial" pitchFamily="34" charset="0"/>
              </a:rPr>
              <a:t>Institutional Research</a:t>
            </a:r>
          </a:p>
        </p:txBody>
      </p:sp>
      <p:grpSp>
        <p:nvGrpSpPr>
          <p:cNvPr id="7" name="Group 6">
            <a:extLst>
              <a:ext uri="{FF2B5EF4-FFF2-40B4-BE49-F238E27FC236}">
                <a16:creationId xmlns:a16="http://schemas.microsoft.com/office/drawing/2014/main" id="{1100DC0D-A695-E0FC-96DA-29E36A97CAE0}"/>
              </a:ext>
            </a:extLst>
          </p:cNvPr>
          <p:cNvGrpSpPr/>
          <p:nvPr/>
        </p:nvGrpSpPr>
        <p:grpSpPr>
          <a:xfrm>
            <a:off x="7215911" y="5183297"/>
            <a:ext cx="1578605" cy="1284269"/>
            <a:chOff x="7005037" y="425542"/>
            <a:chExt cx="1578605" cy="1284269"/>
          </a:xfrm>
        </p:grpSpPr>
        <p:graphicFrame>
          <p:nvGraphicFramePr>
            <p:cNvPr id="8" name="Diagram 7">
              <a:extLst>
                <a:ext uri="{FF2B5EF4-FFF2-40B4-BE49-F238E27FC236}">
                  <a16:creationId xmlns:a16="http://schemas.microsoft.com/office/drawing/2014/main" id="{0515EA97-F7E7-B822-D31B-0936462C2A22}"/>
                </a:ext>
              </a:extLst>
            </p:cNvPr>
            <p:cNvGraphicFramePr/>
            <p:nvPr/>
          </p:nvGraphicFramePr>
          <p:xfrm>
            <a:off x="7005037" y="657408"/>
            <a:ext cx="1578605" cy="1052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15D1AD5B-8C62-0EB3-5C0C-86957F66497A}"/>
                </a:ext>
              </a:extLst>
            </p:cNvPr>
            <p:cNvSpPr txBox="1"/>
            <p:nvPr/>
          </p:nvSpPr>
          <p:spPr>
            <a:xfrm>
              <a:off x="7621856" y="425542"/>
              <a:ext cx="344966" cy="223138"/>
            </a:xfrm>
            <a:prstGeom prst="rect">
              <a:avLst/>
            </a:prstGeom>
            <a:noFill/>
          </p:spPr>
          <p:txBody>
            <a:bodyPr wrap="none" rtlCol="0">
              <a:spAutoFit/>
            </a:bodyPr>
            <a:lstStyle/>
            <a:p>
              <a:r>
                <a:rPr lang="en-US" sz="850" dirty="0"/>
                <a:t>Key</a:t>
              </a:r>
            </a:p>
          </p:txBody>
        </p:sp>
      </p:grpSp>
    </p:spTree>
    <p:extLst>
      <p:ext uri="{BB962C8B-B14F-4D97-AF65-F5344CB8AC3E}">
        <p14:creationId xmlns:p14="http://schemas.microsoft.com/office/powerpoint/2010/main" val="30287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6AC86-D66E-4240-6F13-B89FC71BE6EF}"/>
              </a:ext>
            </a:extLst>
          </p:cNvPr>
          <p:cNvSpPr>
            <a:spLocks noGrp="1"/>
          </p:cNvSpPr>
          <p:nvPr>
            <p:ph type="title"/>
          </p:nvPr>
        </p:nvSpPr>
        <p:spPr>
          <a:xfrm>
            <a:off x="495300" y="184151"/>
            <a:ext cx="7886700" cy="1325563"/>
          </a:xfrm>
        </p:spPr>
        <p:txBody>
          <a:bodyPr/>
          <a:lstStyle/>
          <a:p>
            <a:r>
              <a:rPr lang="en-US" dirty="0">
                <a:latin typeface="Montserrat" panose="00000500000000000000" pitchFamily="2" charset="0"/>
              </a:rPr>
              <a:t>Vision &amp; Mission</a:t>
            </a:r>
          </a:p>
        </p:txBody>
      </p:sp>
      <p:sp>
        <p:nvSpPr>
          <p:cNvPr id="3" name="Content Placeholder 2">
            <a:extLst>
              <a:ext uri="{FF2B5EF4-FFF2-40B4-BE49-F238E27FC236}">
                <a16:creationId xmlns:a16="http://schemas.microsoft.com/office/drawing/2014/main" id="{C4E21C54-6712-1D5A-BA5C-B3ED2427156B}"/>
              </a:ext>
            </a:extLst>
          </p:cNvPr>
          <p:cNvSpPr>
            <a:spLocks noGrp="1"/>
          </p:cNvSpPr>
          <p:nvPr>
            <p:ph idx="1"/>
          </p:nvPr>
        </p:nvSpPr>
        <p:spPr>
          <a:xfrm>
            <a:off x="495300" y="1438275"/>
            <a:ext cx="8334375" cy="4686300"/>
          </a:xfrm>
        </p:spPr>
        <p:txBody>
          <a:bodyPr>
            <a:normAutofit fontScale="55000" lnSpcReduction="20000"/>
          </a:bodyPr>
          <a:lstStyle/>
          <a:p>
            <a:pPr marL="0" marR="125730" indent="0">
              <a:lnSpc>
                <a:spcPct val="115000"/>
              </a:lnSpc>
              <a:spcBef>
                <a:spcPts val="0"/>
              </a:spcBef>
              <a:spcAft>
                <a:spcPts val="0"/>
              </a:spcAft>
              <a:buNone/>
            </a:pPr>
            <a:r>
              <a:rPr lang="en-US" sz="3600" u="sng" dirty="0">
                <a:latin typeface="Montserrat" panose="00000500000000000000" pitchFamily="2" charset="0"/>
                <a:ea typeface="Calibri" panose="020F0502020204030204" pitchFamily="34" charset="0"/>
                <a:cs typeface="Times New Roman" panose="02020603050405020304" pitchFamily="18" charset="0"/>
              </a:rPr>
              <a:t>TIKISAKSRAQ / VISION</a:t>
            </a:r>
            <a:endParaRPr lang="en-US" sz="3600" dirty="0">
              <a:latin typeface="Montserrat" panose="00000500000000000000" pitchFamily="2" charset="0"/>
              <a:ea typeface="Calibri" panose="020F0502020204030204" pitchFamily="34" charset="0"/>
              <a:cs typeface="Times New Roman" panose="02020603050405020304" pitchFamily="18" charset="0"/>
            </a:endParaRPr>
          </a:p>
          <a:p>
            <a:pPr marL="0" marR="133985" indent="0">
              <a:spcBef>
                <a:spcPts val="55"/>
              </a:spcBef>
              <a:spcAft>
                <a:spcPts val="0"/>
              </a:spcAft>
              <a:buNone/>
            </a:pPr>
            <a:r>
              <a:rPr lang="en-US" sz="2800" dirty="0">
                <a:solidFill>
                  <a:srgbClr val="000000"/>
                </a:solidFill>
                <a:latin typeface="Montserrat" panose="00000500000000000000" pitchFamily="2" charset="0"/>
                <a:ea typeface="Calibri" panose="020F0502020204030204" pitchFamily="34" charset="0"/>
                <a:cs typeface="Arial Unicode MS"/>
              </a:rPr>
              <a:t> </a:t>
            </a:r>
            <a:endParaRPr lang="en-US" sz="2800" dirty="0">
              <a:solidFill>
                <a:srgbClr val="000000"/>
              </a:solidFill>
              <a:latin typeface="Montserrat" panose="00000500000000000000" pitchFamily="2" charset="0"/>
              <a:ea typeface="Arial Unicode MS"/>
              <a:cs typeface="Arial Unicode MS"/>
            </a:endParaRPr>
          </a:p>
          <a:p>
            <a:pPr marL="0" marR="0" indent="0">
              <a:lnSpc>
                <a:spcPct val="115000"/>
              </a:lnSpc>
              <a:spcBef>
                <a:spcPts val="0"/>
              </a:spcBef>
              <a:spcAft>
                <a:spcPts val="0"/>
              </a:spcAft>
              <a:buNone/>
            </a:pPr>
            <a:r>
              <a:rPr lang="en-US" sz="2800" dirty="0" err="1">
                <a:solidFill>
                  <a:srgbClr val="000000"/>
                </a:solidFill>
                <a:latin typeface="Montserrat" panose="00000500000000000000" pitchFamily="2" charset="0"/>
                <a:ea typeface="Calibri" panose="020F0502020204030204" pitchFamily="34" charset="0"/>
                <a:cs typeface="Arial Unicode MS"/>
              </a:rPr>
              <a:t>Ikayuutauluta</a:t>
            </a:r>
            <a:r>
              <a:rPr lang="en-US" sz="2800" dirty="0">
                <a:solidFill>
                  <a:srgbClr val="000000"/>
                </a:solidFill>
                <a:latin typeface="Montserrat" panose="00000500000000000000" pitchFamily="2" charset="0"/>
                <a:ea typeface="Calibri" panose="020F0502020204030204" pitchFamily="34" charset="0"/>
                <a:cs typeface="Arial Unicode MS"/>
              </a:rPr>
              <a:t> </a:t>
            </a:r>
            <a:r>
              <a:rPr lang="en-US" sz="2800" dirty="0" err="1">
                <a:solidFill>
                  <a:srgbClr val="000000"/>
                </a:solidFill>
                <a:latin typeface="Montserrat" panose="00000500000000000000" pitchFamily="2" charset="0"/>
                <a:ea typeface="Calibri" panose="020F0502020204030204" pitchFamily="34" charset="0"/>
                <a:cs typeface="Arial Unicode MS"/>
              </a:rPr>
              <a:t>Nunaaqqi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en-US" sz="2800" dirty="0">
                <a:solidFill>
                  <a:srgbClr val="000000"/>
                </a:solidFill>
                <a:latin typeface="Montserrat" panose="00000500000000000000" pitchFamily="2" charset="0"/>
                <a:ea typeface="Calibri" panose="020F0502020204030204" pitchFamily="34" charset="0"/>
                <a:cs typeface="Arial Unicode MS"/>
              </a:rPr>
              <a:t>un </a:t>
            </a:r>
            <a:r>
              <a:rPr lang="en-US" sz="2800" dirty="0" err="1">
                <a:solidFill>
                  <a:srgbClr val="000000"/>
                </a:solidFill>
                <a:latin typeface="Montserrat" panose="00000500000000000000" pitchFamily="2" charset="0"/>
                <a:ea typeface="Calibri" panose="020F0502020204030204" pitchFamily="34" charset="0"/>
                <a:cs typeface="Arial Unicode MS"/>
              </a:rPr>
              <a:t>Suaŋŋaktaaġ</a:t>
            </a:r>
            <a:r>
              <a:rPr lang="fr-FR" sz="2800" dirty="0" err="1">
                <a:solidFill>
                  <a:srgbClr val="000000"/>
                </a:solidFill>
                <a:latin typeface="Montserrat" panose="00000500000000000000" pitchFamily="2" charset="0"/>
                <a:ea typeface="Calibri" panose="020F0502020204030204" pitchFamily="34" charset="0"/>
                <a:cs typeface="Arial Unicode MS"/>
              </a:rPr>
              <a:t>lugit</a:t>
            </a:r>
            <a:r>
              <a:rPr lang="fr-FR" sz="2800" dirty="0">
                <a:solidFill>
                  <a:srgbClr val="000000"/>
                </a:solidFill>
                <a:latin typeface="Montserrat" panose="00000500000000000000" pitchFamily="2" charset="0"/>
                <a:ea typeface="Calibri" panose="020F0502020204030204" pitchFamily="34" charset="0"/>
                <a:cs typeface="Arial Unicode MS"/>
              </a:rPr>
              <a:t> Il</a:t>
            </a:r>
            <a:r>
              <a:rPr lang="en-US" sz="2800" dirty="0">
                <a:solidFill>
                  <a:srgbClr val="000000"/>
                </a:solidFill>
                <a:latin typeface="Montserrat" panose="00000500000000000000" pitchFamily="2" charset="0"/>
                <a:ea typeface="Calibri" panose="020F0502020204030204" pitchFamily="34" charset="0"/>
                <a:cs typeface="Arial Unicode MS"/>
              </a:rPr>
              <a:t>̣</a:t>
            </a:r>
            <a:r>
              <a:rPr lang="en-US" sz="2800" dirty="0" err="1">
                <a:solidFill>
                  <a:srgbClr val="000000"/>
                </a:solidFill>
                <a:latin typeface="Montserrat" panose="00000500000000000000" pitchFamily="2" charset="0"/>
                <a:ea typeface="Calibri" panose="020F0502020204030204" pitchFamily="34" charset="0"/>
                <a:cs typeface="Arial Unicode MS"/>
              </a:rPr>
              <a:t>isaġnikunlu</a:t>
            </a:r>
            <a:r>
              <a:rPr lang="en-US" sz="2800" dirty="0">
                <a:solidFill>
                  <a:srgbClr val="000000"/>
                </a:solidFill>
                <a:latin typeface="Montserrat" panose="00000500000000000000" pitchFamily="2" charset="0"/>
                <a:ea typeface="Calibri" panose="020F0502020204030204" pitchFamily="34" charset="0"/>
                <a:cs typeface="Arial Unicode MS"/>
              </a:rPr>
              <a:t> </a:t>
            </a:r>
            <a:r>
              <a:rPr lang="en-US" sz="2800" dirty="0" err="1">
                <a:solidFill>
                  <a:srgbClr val="000000"/>
                </a:solidFill>
                <a:latin typeface="Montserrat" panose="00000500000000000000" pitchFamily="2" charset="0"/>
                <a:ea typeface="Calibri" panose="020F0502020204030204" pitchFamily="34" charset="0"/>
                <a:cs typeface="Arial Unicode MS"/>
              </a:rPr>
              <a:t>Suraġallasi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en-US" sz="2800" dirty="0" err="1">
                <a:solidFill>
                  <a:srgbClr val="000000"/>
                </a:solidFill>
                <a:latin typeface="Montserrat" panose="00000500000000000000" pitchFamily="2" charset="0"/>
                <a:ea typeface="Calibri" panose="020F0502020204030204" pitchFamily="34" charset="0"/>
                <a:cs typeface="Arial Unicode MS"/>
              </a:rPr>
              <a:t>ikunlu</a:t>
            </a:r>
            <a:r>
              <a:rPr lang="en-US" sz="2800" dirty="0">
                <a:solidFill>
                  <a:srgbClr val="000000"/>
                </a:solidFill>
                <a:latin typeface="Montserrat" panose="00000500000000000000" pitchFamily="2" charset="0"/>
                <a:ea typeface="Calibri" panose="020F0502020204030204" pitchFamily="34" charset="0"/>
                <a:cs typeface="Arial Unicode MS"/>
              </a:rPr>
              <a:t>.</a:t>
            </a:r>
          </a:p>
          <a:p>
            <a:pPr marL="0" marR="0" indent="0">
              <a:lnSpc>
                <a:spcPct val="115000"/>
              </a:lnSpc>
              <a:spcBef>
                <a:spcPts val="0"/>
              </a:spcBef>
              <a:spcAft>
                <a:spcPts val="0"/>
              </a:spcAft>
              <a:buNone/>
            </a:pPr>
            <a:endParaRPr lang="en-US" sz="2800" dirty="0">
              <a:solidFill>
                <a:srgbClr val="000000"/>
              </a:solidFill>
              <a:latin typeface="Montserrat" panose="00000500000000000000" pitchFamily="2" charset="0"/>
              <a:ea typeface="Arial Unicode MS"/>
              <a:cs typeface="Arial Unicode MS"/>
            </a:endParaRPr>
          </a:p>
          <a:p>
            <a:pPr marL="0" marR="0" indent="0">
              <a:lnSpc>
                <a:spcPct val="115000"/>
              </a:lnSpc>
              <a:spcBef>
                <a:spcPts val="0"/>
              </a:spcBef>
              <a:spcAft>
                <a:spcPts val="0"/>
              </a:spcAft>
              <a:buNone/>
            </a:pPr>
            <a:r>
              <a:rPr lang="en-US" sz="2800" dirty="0">
                <a:solidFill>
                  <a:srgbClr val="000000"/>
                </a:solidFill>
                <a:latin typeface="Montserrat" panose="00000500000000000000" pitchFamily="2" charset="0"/>
                <a:ea typeface="Calibri" panose="020F0502020204030204" pitchFamily="34" charset="0"/>
                <a:cs typeface="Arial Unicode MS"/>
              </a:rPr>
              <a:t>To Help Build Strong Communities through Education and Training.</a:t>
            </a:r>
            <a:endParaRPr lang="en-US" sz="2800" dirty="0">
              <a:solidFill>
                <a:srgbClr val="000000"/>
              </a:solidFill>
              <a:latin typeface="Montserrat" panose="00000500000000000000" pitchFamily="2" charset="0"/>
              <a:ea typeface="Arial Unicode MS"/>
              <a:cs typeface="Arial Unicode MS"/>
            </a:endParaRPr>
          </a:p>
          <a:p>
            <a:pPr marL="0" marR="0" indent="0">
              <a:lnSpc>
                <a:spcPct val="115000"/>
              </a:lnSpc>
              <a:spcBef>
                <a:spcPts val="65"/>
              </a:spcBef>
              <a:spcAft>
                <a:spcPts val="0"/>
              </a:spcAft>
              <a:buNone/>
            </a:pPr>
            <a:r>
              <a:rPr lang="en-US" sz="2800" dirty="0">
                <a:latin typeface="Montserrat" panose="00000500000000000000" pitchFamily="2" charset="0"/>
                <a:ea typeface="Calibri" panose="020F0502020204030204" pitchFamily="34" charset="0"/>
                <a:cs typeface="Times New Roman" panose="02020603050405020304" pitchFamily="18" charset="0"/>
              </a:rPr>
              <a:t> </a:t>
            </a:r>
          </a:p>
          <a:p>
            <a:pPr marL="0" marR="133985" indent="0">
              <a:spcBef>
                <a:spcPts val="55"/>
              </a:spcBef>
              <a:spcAft>
                <a:spcPts val="0"/>
              </a:spcAft>
              <a:buNone/>
            </a:pPr>
            <a:r>
              <a:rPr lang="en-US" sz="3600" u="sng" dirty="0">
                <a:solidFill>
                  <a:srgbClr val="000000"/>
                </a:solidFill>
                <a:latin typeface="Montserrat" panose="00000500000000000000" pitchFamily="2" charset="0"/>
                <a:ea typeface="Calibri" panose="020F0502020204030204" pitchFamily="34" charset="0"/>
                <a:cs typeface="Arial Unicode MS"/>
              </a:rPr>
              <a:t>SIVUNIQ / MISSION</a:t>
            </a:r>
            <a:endParaRPr lang="en-US" sz="36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dirty="0">
                <a:solidFill>
                  <a:srgbClr val="000000"/>
                </a:solidFill>
                <a:latin typeface="Montserrat" panose="00000500000000000000" pitchFamily="2" charset="0"/>
                <a:ea typeface="Calibri" panose="020F0502020204030204" pitchFamily="34" charset="0"/>
                <a:cs typeface="Arial Unicode MS"/>
              </a:rPr>
              <a:t> </a:t>
            </a:r>
            <a:endParaRPr lang="en-US" sz="2800" dirty="0">
              <a:solidFill>
                <a:srgbClr val="000000"/>
              </a:solidFill>
              <a:latin typeface="Montserrat" panose="00000500000000000000" pitchFamily="2" charset="0"/>
              <a:ea typeface="Arial Unicode MS"/>
              <a:cs typeface="Arial Unicode MS"/>
            </a:endParaRPr>
          </a:p>
          <a:p>
            <a:pPr marL="0" marR="0" indent="0">
              <a:spcBef>
                <a:spcPts val="0"/>
              </a:spcBef>
              <a:spcAft>
                <a:spcPts val="0"/>
              </a:spcAft>
              <a:buNone/>
            </a:pPr>
            <a:r>
              <a:rPr lang="en-US" sz="2800" dirty="0" err="1">
                <a:solidFill>
                  <a:srgbClr val="000000"/>
                </a:solidFill>
                <a:latin typeface="Montserrat" panose="00000500000000000000" pitchFamily="2" charset="0"/>
                <a:ea typeface="Calibri" panose="020F0502020204030204" pitchFamily="34" charset="0"/>
                <a:cs typeface="Arial Unicode MS"/>
              </a:rPr>
              <a:t>IỊisaġvik</a:t>
            </a:r>
            <a:r>
              <a:rPr lang="en-US" sz="2800" dirty="0">
                <a:solidFill>
                  <a:srgbClr val="000000"/>
                </a:solidFill>
                <a:latin typeface="Montserrat" panose="00000500000000000000" pitchFamily="2" charset="0"/>
                <a:ea typeface="Calibri" panose="020F0502020204030204" pitchFamily="34" charset="0"/>
                <a:cs typeface="Arial Unicode MS"/>
              </a:rPr>
              <a:t> College </a:t>
            </a:r>
            <a:r>
              <a:rPr lang="en-US" sz="2800" dirty="0" err="1">
                <a:solidFill>
                  <a:srgbClr val="000000"/>
                </a:solidFill>
                <a:latin typeface="Montserrat" panose="00000500000000000000" pitchFamily="2" charset="0"/>
                <a:ea typeface="Calibri" panose="020F0502020204030204" pitchFamily="34" charset="0"/>
                <a:cs typeface="Arial Unicode MS"/>
              </a:rPr>
              <a:t>iỊisalluataġviqaqtitchiruq</a:t>
            </a:r>
            <a:r>
              <a:rPr lang="it-IT" sz="2800" dirty="0">
                <a:solidFill>
                  <a:srgbClr val="000000"/>
                </a:solidFill>
                <a:latin typeface="Montserrat" panose="00000500000000000000" pitchFamily="2" charset="0"/>
                <a:ea typeface="Calibri" panose="020F0502020204030204" pitchFamily="34" charset="0"/>
                <a:cs typeface="Arial Unicode MS"/>
              </a:rPr>
              <a:t> il</a:t>
            </a:r>
            <a:r>
              <a:rPr lang="en-US" sz="2800" dirty="0">
                <a:solidFill>
                  <a:srgbClr val="000000"/>
                </a:solidFill>
                <a:latin typeface="Montserrat" panose="00000500000000000000" pitchFamily="2" charset="0"/>
                <a:ea typeface="Calibri" panose="020F0502020204030204" pitchFamily="34" charset="0"/>
                <a:cs typeface="Arial Unicode MS"/>
              </a:rPr>
              <a:t>̣</a:t>
            </a:r>
            <a:r>
              <a:rPr lang="en-US" sz="2800" dirty="0" err="1">
                <a:solidFill>
                  <a:srgbClr val="000000"/>
                </a:solidFill>
                <a:latin typeface="Montserrat" panose="00000500000000000000" pitchFamily="2" charset="0"/>
                <a:ea typeface="Calibri" panose="020F0502020204030204" pitchFamily="34" charset="0"/>
                <a:cs typeface="Arial Unicode MS"/>
              </a:rPr>
              <a:t>isavsaallasiniġmun</a:t>
            </a:r>
            <a:r>
              <a:rPr lang="en-US" sz="2800" dirty="0">
                <a:solidFill>
                  <a:srgbClr val="000000"/>
                </a:solidFill>
                <a:latin typeface="Montserrat" panose="00000500000000000000" pitchFamily="2" charset="0"/>
                <a:ea typeface="Calibri" panose="020F0502020204030204" pitchFamily="34" charset="0"/>
                <a:cs typeface="Arial Unicode MS"/>
              </a:rPr>
              <a:t>, </a:t>
            </a:r>
            <a:r>
              <a:rPr lang="en-US" sz="2800" dirty="0" err="1">
                <a:solidFill>
                  <a:srgbClr val="000000"/>
                </a:solidFill>
                <a:latin typeface="Montserrat" panose="00000500000000000000" pitchFamily="2" charset="0"/>
                <a:ea typeface="Calibri" panose="020F0502020204030204" pitchFamily="34" charset="0"/>
                <a:cs typeface="Arial Unicode MS"/>
              </a:rPr>
              <a:t>savaaqallasi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en-US" sz="2800" dirty="0" err="1">
                <a:solidFill>
                  <a:srgbClr val="000000"/>
                </a:solidFill>
                <a:latin typeface="Montserrat" panose="00000500000000000000" pitchFamily="2" charset="0"/>
                <a:ea typeface="Calibri" panose="020F0502020204030204" pitchFamily="34" charset="0"/>
                <a:cs typeface="Arial Unicode MS"/>
              </a:rPr>
              <a:t>iġmun</a:t>
            </a:r>
            <a:r>
              <a:rPr lang="en-US" sz="2800" dirty="0">
                <a:solidFill>
                  <a:srgbClr val="000000"/>
                </a:solidFill>
                <a:latin typeface="Montserrat" panose="00000500000000000000" pitchFamily="2" charset="0"/>
                <a:ea typeface="Calibri" panose="020F0502020204030204" pitchFamily="34" charset="0"/>
                <a:cs typeface="Arial Unicode MS"/>
              </a:rPr>
              <a:t> suli sum savagnaġniŋagun </a:t>
            </a:r>
            <a:r>
              <a:rPr lang="en-US" sz="2800" dirty="0" err="1">
                <a:solidFill>
                  <a:srgbClr val="000000"/>
                </a:solidFill>
                <a:latin typeface="Montserrat" panose="00000500000000000000" pitchFamily="2" charset="0"/>
                <a:ea typeface="Calibri" panose="020F0502020204030204" pitchFamily="34" charset="0"/>
                <a:cs typeface="Arial Unicode MS"/>
              </a:rPr>
              <a:t>iỊisaġ</a:t>
            </a:r>
            <a:r>
              <a:rPr lang="fr-FR" sz="2800" dirty="0" err="1">
                <a:solidFill>
                  <a:srgbClr val="000000"/>
                </a:solidFill>
                <a:latin typeface="Montserrat" panose="00000500000000000000" pitchFamily="2" charset="0"/>
                <a:ea typeface="Calibri" panose="020F0502020204030204" pitchFamily="34" charset="0"/>
                <a:cs typeface="Arial Unicode MS"/>
              </a:rPr>
              <a:t>viqaqhuti</a:t>
            </a:r>
            <a:r>
              <a:rPr lang="en-US" sz="2800" dirty="0">
                <a:solidFill>
                  <a:srgbClr val="000000"/>
                </a:solidFill>
                <a:latin typeface="Montserrat" panose="00000500000000000000" pitchFamily="2" charset="0"/>
                <a:ea typeface="Calibri" panose="020F0502020204030204" pitchFamily="34" charset="0"/>
                <a:cs typeface="Arial Unicode MS"/>
              </a:rPr>
              <a:t>ŋ sivunmun suli suaŋŋaktaallavlugu 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it-IT" sz="2800" dirty="0">
                <a:solidFill>
                  <a:srgbClr val="000000"/>
                </a:solidFill>
                <a:latin typeface="Montserrat" panose="00000500000000000000" pitchFamily="2" charset="0"/>
                <a:ea typeface="Calibri" panose="020F0502020204030204" pitchFamily="34" charset="0"/>
                <a:cs typeface="Arial Unicode MS"/>
              </a:rPr>
              <a:t>upiat 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en-US" sz="2800" dirty="0" err="1">
                <a:solidFill>
                  <a:srgbClr val="000000"/>
                </a:solidFill>
                <a:latin typeface="Montserrat" panose="00000500000000000000" pitchFamily="2" charset="0"/>
                <a:ea typeface="Calibri" panose="020F0502020204030204" pitchFamily="34" charset="0"/>
                <a:cs typeface="Arial Unicode MS"/>
              </a:rPr>
              <a:t>uuniaġusiat</a:t>
            </a:r>
            <a:r>
              <a:rPr lang="en-US" sz="2800" dirty="0">
                <a:solidFill>
                  <a:srgbClr val="000000"/>
                </a:solidFill>
                <a:latin typeface="Montserrat" panose="00000500000000000000" pitchFamily="2" charset="0"/>
                <a:ea typeface="Calibri" panose="020F0502020204030204" pitchFamily="34" charset="0"/>
                <a:cs typeface="Arial Unicode MS"/>
              </a:rPr>
              <a:t>, I</a:t>
            </a:r>
            <a:r>
              <a:rPr lang="es-ES_tradnl" sz="2800" dirty="0">
                <a:solidFill>
                  <a:srgbClr val="000000"/>
                </a:solidFill>
                <a:latin typeface="Montserrat" panose="00000500000000000000" pitchFamily="2" charset="0"/>
                <a:ea typeface="Calibri" panose="020F0502020204030204" pitchFamily="34" charset="0"/>
                <a:cs typeface="Arial Unicode MS"/>
              </a:rPr>
              <a:t>ñ</a:t>
            </a:r>
            <a:r>
              <a:rPr lang="en-US" sz="2800" dirty="0" err="1">
                <a:solidFill>
                  <a:srgbClr val="000000"/>
                </a:solidFill>
                <a:latin typeface="Montserrat" panose="00000500000000000000" pitchFamily="2" charset="0"/>
                <a:ea typeface="Calibri" panose="020F0502020204030204" pitchFamily="34" charset="0"/>
                <a:cs typeface="Arial Unicode MS"/>
              </a:rPr>
              <a:t>upiuraaġniŋat</a:t>
            </a:r>
            <a:r>
              <a:rPr lang="en-US" sz="2800" dirty="0">
                <a:solidFill>
                  <a:srgbClr val="000000"/>
                </a:solidFill>
                <a:latin typeface="Montserrat" panose="00000500000000000000" pitchFamily="2" charset="0"/>
                <a:ea typeface="Calibri" panose="020F0502020204030204" pitchFamily="34" charset="0"/>
                <a:cs typeface="Arial Unicode MS"/>
              </a:rPr>
              <a:t>, </a:t>
            </a:r>
            <a:r>
              <a:rPr lang="fr-FR" sz="2800" dirty="0" err="1">
                <a:solidFill>
                  <a:srgbClr val="000000"/>
                </a:solidFill>
                <a:latin typeface="Montserrat" panose="00000500000000000000" pitchFamily="2" charset="0"/>
                <a:ea typeface="Calibri" panose="020F0502020204030204" pitchFamily="34" charset="0"/>
                <a:cs typeface="Arial Unicode MS"/>
              </a:rPr>
              <a:t>piqpagira</a:t>
            </a:r>
            <a:r>
              <a:rPr lang="en-US" sz="2800" dirty="0">
                <a:solidFill>
                  <a:srgbClr val="000000"/>
                </a:solidFill>
                <a:latin typeface="Montserrat" panose="00000500000000000000" pitchFamily="2" charset="0"/>
                <a:ea typeface="Calibri" panose="020F0502020204030204" pitchFamily="34" charset="0"/>
                <a:cs typeface="Arial Unicode MS"/>
              </a:rPr>
              <a:t>ŋ</a:t>
            </a:r>
            <a:r>
              <a:rPr lang="it-IT" sz="2800" dirty="0">
                <a:solidFill>
                  <a:srgbClr val="000000"/>
                </a:solidFill>
                <a:latin typeface="Montserrat" panose="00000500000000000000" pitchFamily="2" charset="0"/>
                <a:ea typeface="Calibri" panose="020F0502020204030204" pitchFamily="34" charset="0"/>
                <a:cs typeface="Arial Unicode MS"/>
              </a:rPr>
              <a:t>isigun, suli pira</a:t>
            </a:r>
            <a:r>
              <a:rPr lang="en-US" sz="2800" dirty="0" err="1">
                <a:solidFill>
                  <a:srgbClr val="000000"/>
                </a:solidFill>
                <a:latin typeface="Montserrat" panose="00000500000000000000" pitchFamily="2" charset="0"/>
                <a:ea typeface="Calibri" panose="020F0502020204030204" pitchFamily="34" charset="0"/>
                <a:cs typeface="Arial Unicode MS"/>
              </a:rPr>
              <a:t>ġausiŋ</a:t>
            </a:r>
            <a:r>
              <a:rPr lang="de-DE" sz="2800" dirty="0">
                <a:solidFill>
                  <a:srgbClr val="000000"/>
                </a:solidFill>
                <a:latin typeface="Montserrat" panose="00000500000000000000" pitchFamily="2" charset="0"/>
                <a:ea typeface="Calibri" panose="020F0502020204030204" pitchFamily="34" charset="0"/>
                <a:cs typeface="Arial Unicode MS"/>
              </a:rPr>
              <a:t>isigun</a:t>
            </a:r>
            <a:r>
              <a:rPr lang="en-US" sz="2800" dirty="0">
                <a:solidFill>
                  <a:srgbClr val="000000"/>
                </a:solidFill>
                <a:latin typeface="Montserrat" panose="00000500000000000000" pitchFamily="2" charset="0"/>
                <a:ea typeface="Calibri" panose="020F0502020204030204" pitchFamily="34" charset="0"/>
                <a:cs typeface="Arial Unicode MS"/>
              </a:rPr>
              <a:t>.</a:t>
            </a:r>
            <a:endParaRPr lang="en-US" sz="28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spc="5" dirty="0">
                <a:solidFill>
                  <a:srgbClr val="000000"/>
                </a:solidFill>
                <a:latin typeface="Montserrat" panose="00000500000000000000" pitchFamily="2" charset="0"/>
                <a:ea typeface="Calibri" panose="020F0502020204030204" pitchFamily="34" charset="0"/>
                <a:cs typeface="Arial Unicode MS"/>
              </a:rPr>
              <a:t> </a:t>
            </a:r>
            <a:endParaRPr lang="en-US" sz="28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spc="5" dirty="0">
                <a:solidFill>
                  <a:srgbClr val="000000"/>
                </a:solidFill>
                <a:latin typeface="Montserrat" panose="00000500000000000000" pitchFamily="2" charset="0"/>
                <a:ea typeface="Calibri" panose="020F0502020204030204" pitchFamily="34" charset="0"/>
                <a:cs typeface="Arial Unicode MS"/>
              </a:rPr>
              <a:t>Iḷi</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5" dirty="0">
                <a:solidFill>
                  <a:srgbClr val="000000"/>
                </a:solidFill>
                <a:latin typeface="Montserrat" panose="00000500000000000000" pitchFamily="2" charset="0"/>
                <a:ea typeface="Calibri" panose="020F0502020204030204" pitchFamily="34" charset="0"/>
                <a:cs typeface="Arial Unicode MS"/>
              </a:rPr>
              <a:t>aġ</a:t>
            </a:r>
            <a:r>
              <a:rPr lang="en-US" sz="2800" dirty="0">
                <a:solidFill>
                  <a:srgbClr val="000000"/>
                </a:solidFill>
                <a:latin typeface="Montserrat" panose="00000500000000000000" pitchFamily="2" charset="0"/>
                <a:ea typeface="Calibri" panose="020F0502020204030204" pitchFamily="34" charset="0"/>
                <a:cs typeface="Arial Unicode MS"/>
              </a:rPr>
              <a:t>vik C</a:t>
            </a:r>
            <a:r>
              <a:rPr lang="en-US" sz="2800" spc="-10"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ll</a:t>
            </a:r>
            <a:r>
              <a:rPr lang="en-US" sz="2800" spc="-5" dirty="0">
                <a:solidFill>
                  <a:srgbClr val="000000"/>
                </a:solidFill>
                <a:latin typeface="Montserrat" panose="00000500000000000000" pitchFamily="2" charset="0"/>
                <a:ea typeface="Calibri" panose="020F0502020204030204" pitchFamily="34" charset="0"/>
                <a:cs typeface="Arial Unicode MS"/>
              </a:rPr>
              <a:t>eg</a:t>
            </a:r>
            <a:r>
              <a:rPr lang="en-US" sz="2800" dirty="0">
                <a:solidFill>
                  <a:srgbClr val="000000"/>
                </a:solidFill>
                <a:latin typeface="Montserrat" panose="00000500000000000000" pitchFamily="2" charset="0"/>
                <a:ea typeface="Calibri" panose="020F0502020204030204" pitchFamily="34" charset="0"/>
                <a:cs typeface="Arial Unicode MS"/>
              </a:rPr>
              <a:t>e</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p</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dirty="0">
                <a:solidFill>
                  <a:srgbClr val="000000"/>
                </a:solidFill>
                <a:latin typeface="Montserrat" panose="00000500000000000000" pitchFamily="2" charset="0"/>
                <a:ea typeface="Calibri" panose="020F0502020204030204" pitchFamily="34" charset="0"/>
                <a:cs typeface="Arial Unicode MS"/>
              </a:rPr>
              <a:t>ov</a:t>
            </a:r>
            <a:r>
              <a:rPr lang="en-US" sz="2800" spc="5" dirty="0">
                <a:solidFill>
                  <a:srgbClr val="000000"/>
                </a:solidFill>
                <a:latin typeface="Montserrat" panose="00000500000000000000" pitchFamily="2" charset="0"/>
                <a:ea typeface="Calibri" panose="020F0502020204030204" pitchFamily="34" charset="0"/>
                <a:cs typeface="Arial Unicode MS"/>
              </a:rPr>
              <a:t>id</a:t>
            </a:r>
            <a:r>
              <a:rPr lang="en-US" sz="2800" spc="-1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30" dirty="0">
                <a:solidFill>
                  <a:srgbClr val="000000"/>
                </a:solidFill>
                <a:latin typeface="Montserrat" panose="00000500000000000000" pitchFamily="2" charset="0"/>
                <a:ea typeface="Calibri" panose="020F0502020204030204" pitchFamily="34" charset="0"/>
                <a:cs typeface="Arial Unicode MS"/>
              </a:rPr>
              <a:t> </a:t>
            </a:r>
            <a:r>
              <a:rPr lang="fr-FR" sz="2800" spc="5" dirty="0" err="1">
                <a:solidFill>
                  <a:srgbClr val="000000"/>
                </a:solidFill>
                <a:latin typeface="Montserrat" panose="00000500000000000000" pitchFamily="2" charset="0"/>
                <a:ea typeface="Calibri" panose="020F0502020204030204" pitchFamily="34" charset="0"/>
                <a:cs typeface="Arial Unicode MS"/>
              </a:rPr>
              <a:t>qu</a:t>
            </a:r>
            <a:r>
              <a:rPr lang="en-US" sz="2800" spc="-5" dirty="0" err="1">
                <a:solidFill>
                  <a:srgbClr val="000000"/>
                </a:solidFill>
                <a:latin typeface="Montserrat" panose="00000500000000000000" pitchFamily="2" charset="0"/>
                <a:ea typeface="Calibri" panose="020F0502020204030204" pitchFamily="34" charset="0"/>
                <a:cs typeface="Arial Unicode MS"/>
              </a:rPr>
              <a:t>al</a:t>
            </a:r>
            <a:r>
              <a:rPr lang="en-US" sz="2800" spc="5" dirty="0" err="1">
                <a:solidFill>
                  <a:srgbClr val="000000"/>
                </a:solidFill>
                <a:latin typeface="Montserrat" panose="00000500000000000000" pitchFamily="2" charset="0"/>
                <a:ea typeface="Calibri" panose="020F0502020204030204" pitchFamily="34" charset="0"/>
                <a:cs typeface="Arial Unicode MS"/>
              </a:rPr>
              <a:t>i</a:t>
            </a:r>
            <a:r>
              <a:rPr lang="en-US" sz="2800" dirty="0" err="1">
                <a:solidFill>
                  <a:srgbClr val="000000"/>
                </a:solidFill>
                <a:latin typeface="Montserrat" panose="00000500000000000000" pitchFamily="2" charset="0"/>
                <a:ea typeface="Calibri" panose="020F0502020204030204" pitchFamily="34" charset="0"/>
                <a:cs typeface="Arial Unicode MS"/>
              </a:rPr>
              <a:t>ty</a:t>
            </a:r>
            <a:r>
              <a:rPr lang="en-US" sz="2800" spc="-30" dirty="0">
                <a:solidFill>
                  <a:srgbClr val="000000"/>
                </a:solidFill>
                <a:latin typeface="Montserrat" panose="00000500000000000000" pitchFamily="2" charset="0"/>
                <a:ea typeface="Calibri" panose="020F0502020204030204" pitchFamily="34" charset="0"/>
                <a:cs typeface="Arial Unicode MS"/>
              </a:rPr>
              <a:t> </a:t>
            </a:r>
            <a:r>
              <a:rPr lang="en-US" sz="2800" spc="-10" dirty="0">
                <a:solidFill>
                  <a:srgbClr val="000000"/>
                </a:solidFill>
                <a:latin typeface="Montserrat" panose="00000500000000000000" pitchFamily="2" charset="0"/>
                <a:ea typeface="Calibri" panose="020F0502020204030204" pitchFamily="34" charset="0"/>
                <a:cs typeface="Arial Unicode MS"/>
              </a:rPr>
              <a:t>p</a:t>
            </a:r>
            <a:r>
              <a:rPr lang="en-US" sz="2800"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s</a:t>
            </a:r>
            <a:r>
              <a:rPr lang="en-US" sz="2800" spc="2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a:t>
            </a:r>
            <a:r>
              <a:rPr lang="it-IT" sz="2800" dirty="0">
                <a:solidFill>
                  <a:srgbClr val="000000"/>
                </a:solidFill>
                <a:latin typeface="Montserrat" panose="00000500000000000000" pitchFamily="2" charset="0"/>
                <a:ea typeface="Calibri" panose="020F0502020204030204" pitchFamily="34" charset="0"/>
                <a:cs typeface="Arial Unicode MS"/>
              </a:rPr>
              <a:t>seco</a:t>
            </a:r>
            <a:r>
              <a:rPr lang="en-US" sz="2800" spc="5" dirty="0" err="1">
                <a:solidFill>
                  <a:srgbClr val="000000"/>
                </a:solidFill>
                <a:latin typeface="Montserrat" panose="00000500000000000000" pitchFamily="2" charset="0"/>
                <a:ea typeface="Calibri" panose="020F0502020204030204" pitchFamily="34" charset="0"/>
                <a:cs typeface="Arial Unicode MS"/>
              </a:rPr>
              <a:t>nd</a:t>
            </a:r>
            <a:r>
              <a:rPr lang="en-US" sz="2800" spc="-5" dirty="0" err="1">
                <a:solidFill>
                  <a:srgbClr val="000000"/>
                </a:solidFill>
                <a:latin typeface="Montserrat" panose="00000500000000000000" pitchFamily="2" charset="0"/>
                <a:ea typeface="Calibri" panose="020F0502020204030204" pitchFamily="34" charset="0"/>
                <a:cs typeface="Arial Unicode MS"/>
              </a:rPr>
              <a:t>a</a:t>
            </a:r>
            <a:r>
              <a:rPr lang="en-US" sz="2800" spc="5" dirty="0" err="1">
                <a:solidFill>
                  <a:srgbClr val="000000"/>
                </a:solidFill>
                <a:latin typeface="Montserrat" panose="00000500000000000000" pitchFamily="2" charset="0"/>
                <a:ea typeface="Calibri" panose="020F0502020204030204" pitchFamily="34" charset="0"/>
                <a:cs typeface="Arial Unicode MS"/>
              </a:rPr>
              <a:t>r</a:t>
            </a:r>
            <a:r>
              <a:rPr lang="en-US" sz="2800" dirty="0" err="1">
                <a:solidFill>
                  <a:srgbClr val="000000"/>
                </a:solidFill>
                <a:latin typeface="Montserrat" panose="00000500000000000000" pitchFamily="2" charset="0"/>
                <a:ea typeface="Calibri" panose="020F0502020204030204" pitchFamily="34" charset="0"/>
                <a:cs typeface="Arial Unicode MS"/>
              </a:rPr>
              <a:t>y</a:t>
            </a:r>
            <a:r>
              <a:rPr lang="en-US" sz="2800" spc="-5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s-ES_tradnl" sz="2800" dirty="0">
                <a:solidFill>
                  <a:srgbClr val="000000"/>
                </a:solidFill>
                <a:latin typeface="Montserrat" panose="00000500000000000000" pitchFamily="2" charset="0"/>
                <a:ea typeface="Calibri" panose="020F0502020204030204" pitchFamily="34" charset="0"/>
                <a:cs typeface="Arial Unicode MS"/>
              </a:rPr>
              <a:t>cade</a:t>
            </a:r>
            <a:r>
              <a:rPr lang="en-US" sz="2800" spc="-5" dirty="0">
                <a:solidFill>
                  <a:srgbClr val="000000"/>
                </a:solidFill>
                <a:latin typeface="Montserrat" panose="00000500000000000000" pitchFamily="2" charset="0"/>
                <a:ea typeface="Calibri" panose="020F0502020204030204" pitchFamily="34" charset="0"/>
                <a:cs typeface="Arial Unicode MS"/>
              </a:rPr>
              <a:t>m</a:t>
            </a:r>
            <a:r>
              <a:rPr lang="en-US" sz="2800" spc="5"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c,</a:t>
            </a:r>
            <a:r>
              <a:rPr lang="en-US" sz="2800" spc="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career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10"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tec</a:t>
            </a:r>
            <a:r>
              <a:rPr lang="en-US" sz="2800" spc="-5" dirty="0">
                <a:solidFill>
                  <a:srgbClr val="000000"/>
                </a:solidFill>
                <a:latin typeface="Montserrat" panose="00000500000000000000" pitchFamily="2" charset="0"/>
                <a:ea typeface="Calibri" panose="020F0502020204030204" pitchFamily="34" charset="0"/>
                <a:cs typeface="Arial Unicode MS"/>
              </a:rPr>
              <a:t>h</a:t>
            </a:r>
            <a:r>
              <a:rPr lang="en-US" sz="2800" spc="5" dirty="0">
                <a:solidFill>
                  <a:srgbClr val="000000"/>
                </a:solidFill>
                <a:latin typeface="Montserrat" panose="00000500000000000000" pitchFamily="2" charset="0"/>
                <a:ea typeface="Calibri" panose="020F0502020204030204" pitchFamily="34" charset="0"/>
                <a:cs typeface="Arial Unicode MS"/>
              </a:rPr>
              <a:t>ni</a:t>
            </a:r>
            <a:r>
              <a:rPr lang="en-US" sz="2800" dirty="0">
                <a:solidFill>
                  <a:srgbClr val="000000"/>
                </a:solidFill>
                <a:latin typeface="Montserrat" panose="00000500000000000000" pitchFamily="2" charset="0"/>
                <a:ea typeface="Calibri" panose="020F0502020204030204" pitchFamily="34" charset="0"/>
                <a:cs typeface="Arial Unicode MS"/>
              </a:rPr>
              <a:t>cal </a:t>
            </a:r>
            <a:r>
              <a:rPr lang="en-US" sz="2800" spc="-5" dirty="0" err="1">
                <a:solidFill>
                  <a:srgbClr val="000000"/>
                </a:solidFill>
                <a:latin typeface="Montserrat" panose="00000500000000000000" pitchFamily="2" charset="0"/>
                <a:ea typeface="Calibri" panose="020F0502020204030204" pitchFamily="34" charset="0"/>
                <a:cs typeface="Arial Unicode MS"/>
              </a:rPr>
              <a:t>e</a:t>
            </a:r>
            <a:r>
              <a:rPr lang="en-US" sz="2800" spc="5" dirty="0" err="1">
                <a:solidFill>
                  <a:srgbClr val="000000"/>
                </a:solidFill>
                <a:latin typeface="Montserrat" panose="00000500000000000000" pitchFamily="2" charset="0"/>
                <a:ea typeface="Calibri" panose="020F0502020204030204" pitchFamily="34" charset="0"/>
                <a:cs typeface="Arial Unicode MS"/>
              </a:rPr>
              <a:t>du</a:t>
            </a:r>
            <a:r>
              <a:rPr lang="it-IT" sz="2800" dirty="0">
                <a:solidFill>
                  <a:srgbClr val="000000"/>
                </a:solidFill>
                <a:latin typeface="Montserrat" panose="00000500000000000000" pitchFamily="2" charset="0"/>
                <a:ea typeface="Calibri" panose="020F0502020204030204" pitchFamily="34" charset="0"/>
                <a:cs typeface="Arial Unicode MS"/>
              </a:rPr>
              <a:t>cat</a:t>
            </a:r>
            <a:r>
              <a:rPr lang="en-US" sz="2800" spc="5"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on</a:t>
            </a:r>
            <a:r>
              <a:rPr lang="en-US" sz="2800" spc="-4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n</a:t>
            </a:r>
            <a:r>
              <a:rPr lang="en-US" sz="2800" spc="-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l</a:t>
            </a:r>
            <a:r>
              <a:rPr lang="en-US" sz="2800" spc="-5" dirty="0">
                <a:solidFill>
                  <a:srgbClr val="000000"/>
                </a:solidFill>
                <a:latin typeface="Montserrat" panose="00000500000000000000" pitchFamily="2" charset="0"/>
                <a:ea typeface="Calibri" panose="020F0502020204030204" pitchFamily="34" charset="0"/>
                <a:cs typeface="Arial Unicode MS"/>
              </a:rPr>
              <a:t>ear</a:t>
            </a:r>
            <a:r>
              <a:rPr lang="en-US" sz="2800" spc="5" dirty="0">
                <a:solidFill>
                  <a:srgbClr val="000000"/>
                </a:solidFill>
                <a:latin typeface="Montserrat" panose="00000500000000000000" pitchFamily="2" charset="0"/>
                <a:ea typeface="Calibri" panose="020F0502020204030204" pitchFamily="34" charset="0"/>
                <a:cs typeface="Arial Unicode MS"/>
              </a:rPr>
              <a:t>nin</a:t>
            </a:r>
            <a:r>
              <a:rPr lang="en-US" sz="2800" dirty="0">
                <a:solidFill>
                  <a:srgbClr val="000000"/>
                </a:solidFill>
                <a:latin typeface="Montserrat" panose="00000500000000000000" pitchFamily="2" charset="0"/>
                <a:ea typeface="Calibri" panose="020F0502020204030204" pitchFamily="34" charset="0"/>
                <a:cs typeface="Arial Unicode MS"/>
              </a:rPr>
              <a:t>g</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spc="-15" dirty="0">
                <a:solidFill>
                  <a:srgbClr val="000000"/>
                </a:solidFill>
                <a:latin typeface="Montserrat" panose="00000500000000000000" pitchFamily="2" charset="0"/>
                <a:ea typeface="Calibri" panose="020F0502020204030204" pitchFamily="34" charset="0"/>
                <a:cs typeface="Arial Unicode MS"/>
              </a:rPr>
              <a:t>e</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vi</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spc="-5" dirty="0">
                <a:solidFill>
                  <a:srgbClr val="000000"/>
                </a:solidFill>
                <a:latin typeface="Montserrat" panose="00000500000000000000" pitchFamily="2" charset="0"/>
                <a:ea typeface="Calibri" panose="020F0502020204030204" pitchFamily="34" charset="0"/>
                <a:cs typeface="Arial Unicode MS"/>
              </a:rPr>
              <a:t>me</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3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h</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p</a:t>
            </a:r>
            <a:r>
              <a:rPr lang="en-US" sz="2800" spc="-5" dirty="0">
                <a:solidFill>
                  <a:srgbClr val="000000"/>
                </a:solidFill>
                <a:latin typeface="Montserrat" panose="00000500000000000000" pitchFamily="2" charset="0"/>
                <a:ea typeface="Calibri" panose="020F0502020204030204" pitchFamily="34" charset="0"/>
                <a:cs typeface="Arial Unicode MS"/>
              </a:rPr>
              <a:t>er</a:t>
            </a:r>
            <a:r>
              <a:rPr lang="en-US" sz="2800" spc="5" dirty="0">
                <a:solidFill>
                  <a:srgbClr val="000000"/>
                </a:solidFill>
                <a:latin typeface="Montserrat" panose="00000500000000000000" pitchFamily="2" charset="0"/>
                <a:ea typeface="Calibri" panose="020F0502020204030204" pitchFamily="34" charset="0"/>
                <a:cs typeface="Arial Unicode MS"/>
              </a:rPr>
              <a:t>p</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spc="-1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u</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dirty="0">
                <a:solidFill>
                  <a:srgbClr val="000000"/>
                </a:solidFill>
                <a:latin typeface="Montserrat" panose="00000500000000000000" pitchFamily="2" charset="0"/>
                <a:ea typeface="Calibri" panose="020F0502020204030204" pitchFamily="34" charset="0"/>
                <a:cs typeface="Arial Unicode MS"/>
              </a:rPr>
              <a:t>tes</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spc="-10" dirty="0">
                <a:solidFill>
                  <a:srgbClr val="000000"/>
                </a:solidFill>
                <a:latin typeface="Montserrat" panose="00000500000000000000" pitchFamily="2" charset="0"/>
                <a:ea typeface="Calibri" panose="020F0502020204030204" pitchFamily="34" charset="0"/>
                <a:cs typeface="Arial Unicode MS"/>
              </a:rPr>
              <a:t>s</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10" dirty="0">
                <a:solidFill>
                  <a:srgbClr val="000000"/>
                </a:solidFill>
                <a:latin typeface="Montserrat" panose="00000500000000000000" pitchFamily="2" charset="0"/>
                <a:ea typeface="Calibri" panose="020F0502020204030204" pitchFamily="34" charset="0"/>
                <a:cs typeface="Arial Unicode MS"/>
              </a:rPr>
              <a:t>r</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spc="-5" dirty="0">
                <a:solidFill>
                  <a:srgbClr val="000000"/>
                </a:solidFill>
                <a:latin typeface="Montserrat" panose="00000500000000000000" pitchFamily="2" charset="0"/>
                <a:ea typeface="Calibri" panose="020F0502020204030204" pitchFamily="34" charset="0"/>
                <a:cs typeface="Arial Unicode MS"/>
              </a:rPr>
              <a:t>g</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h</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40" dirty="0">
                <a:solidFill>
                  <a:srgbClr val="000000"/>
                </a:solidFill>
                <a:latin typeface="Montserrat" panose="00000500000000000000" pitchFamily="2" charset="0"/>
                <a:ea typeface="Calibri" panose="020F0502020204030204" pitchFamily="34" charset="0"/>
                <a:cs typeface="Arial Unicode MS"/>
              </a:rPr>
              <a:t> </a:t>
            </a:r>
            <a:r>
              <a:rPr lang="en-US" sz="2800" spc="35" dirty="0">
                <a:solidFill>
                  <a:srgbClr val="000000"/>
                </a:solidFill>
                <a:latin typeface="Montserrat" panose="00000500000000000000" pitchFamily="2" charset="0"/>
                <a:ea typeface="Calibri" panose="020F0502020204030204" pitchFamily="34" charset="0"/>
                <a:cs typeface="Arial Unicode MS"/>
              </a:rPr>
              <a:t>I</a:t>
            </a:r>
            <a:r>
              <a:rPr lang="en-US" sz="2800" spc="5" dirty="0">
                <a:solidFill>
                  <a:srgbClr val="000000"/>
                </a:solidFill>
                <a:latin typeface="Montserrat" panose="00000500000000000000" pitchFamily="2" charset="0"/>
                <a:ea typeface="Calibri" panose="020F0502020204030204" pitchFamily="34" charset="0"/>
                <a:cs typeface="Arial Unicode MS"/>
              </a:rPr>
              <a:t>ñupi</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40"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c</a:t>
            </a:r>
            <a:r>
              <a:rPr lang="en-US" sz="2800" spc="-5" dirty="0">
                <a:solidFill>
                  <a:srgbClr val="000000"/>
                </a:solidFill>
                <a:latin typeface="Montserrat" panose="00000500000000000000" pitchFamily="2" charset="0"/>
                <a:ea typeface="Calibri" panose="020F0502020204030204" pitchFamily="34" charset="0"/>
                <a:cs typeface="Arial Unicode MS"/>
              </a:rPr>
              <a:t>u</a:t>
            </a:r>
            <a:r>
              <a:rPr lang="en-US" sz="2800" spc="5" dirty="0">
                <a:solidFill>
                  <a:srgbClr val="000000"/>
                </a:solidFill>
                <a:latin typeface="Montserrat" panose="00000500000000000000" pitchFamily="2" charset="0"/>
                <a:ea typeface="Calibri" panose="020F0502020204030204" pitchFamily="34" charset="0"/>
                <a:cs typeface="Arial Unicode MS"/>
              </a:rPr>
              <a:t>l</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u</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l</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spc="-5" dirty="0">
                <a:solidFill>
                  <a:srgbClr val="000000"/>
                </a:solidFill>
                <a:latin typeface="Montserrat" panose="00000500000000000000" pitchFamily="2" charset="0"/>
                <a:ea typeface="Calibri" panose="020F0502020204030204" pitchFamily="34" charset="0"/>
                <a:cs typeface="Arial Unicode MS"/>
              </a:rPr>
              <a:t>g</a:t>
            </a:r>
            <a:r>
              <a:rPr lang="en-US" sz="2800" spc="5" dirty="0">
                <a:solidFill>
                  <a:srgbClr val="000000"/>
                </a:solidFill>
                <a:latin typeface="Montserrat" panose="00000500000000000000" pitchFamily="2" charset="0"/>
                <a:ea typeface="Calibri" panose="020F0502020204030204" pitchFamily="34" charset="0"/>
                <a:cs typeface="Arial Unicode MS"/>
              </a:rPr>
              <a:t>u</a:t>
            </a:r>
            <a:r>
              <a:rPr lang="en-US" sz="2800" spc="-5" dirty="0">
                <a:solidFill>
                  <a:srgbClr val="000000"/>
                </a:solidFill>
                <a:latin typeface="Montserrat" panose="00000500000000000000" pitchFamily="2" charset="0"/>
                <a:ea typeface="Calibri" panose="020F0502020204030204" pitchFamily="34" charset="0"/>
                <a:cs typeface="Arial Unicode MS"/>
              </a:rPr>
              <a:t>age</a:t>
            </a:r>
            <a:r>
              <a:rPr lang="en-US" sz="2800" dirty="0">
                <a:solidFill>
                  <a:srgbClr val="000000"/>
                </a:solidFill>
                <a:latin typeface="Montserrat" panose="00000500000000000000" pitchFamily="2" charset="0"/>
                <a:ea typeface="Calibri" panose="020F0502020204030204" pitchFamily="34" charset="0"/>
                <a:cs typeface="Arial Unicode MS"/>
              </a:rPr>
              <a:t>,</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v</a:t>
            </a:r>
            <a:r>
              <a:rPr lang="en-US" sz="2800" spc="-10"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lu</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10" dirty="0">
                <a:solidFill>
                  <a:srgbClr val="000000"/>
                </a:solidFill>
                <a:latin typeface="Montserrat" panose="00000500000000000000" pitchFamily="2" charset="0"/>
                <a:ea typeface="Calibri" panose="020F0502020204030204" pitchFamily="34" charset="0"/>
                <a:cs typeface="Arial Unicode MS"/>
              </a:rPr>
              <a:t>r</a:t>
            </a:r>
            <a:r>
              <a:rPr lang="en-US" sz="2800" spc="-1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di</a:t>
            </a:r>
            <a:r>
              <a:rPr lang="en-US" sz="2800" spc="-1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spc="-10" dirty="0">
                <a:solidFill>
                  <a:srgbClr val="000000"/>
                </a:solidFill>
                <a:latin typeface="Montserrat" panose="00000500000000000000" pitchFamily="2" charset="0"/>
                <a:ea typeface="Calibri" panose="020F0502020204030204" pitchFamily="34" charset="0"/>
                <a:cs typeface="Arial Unicode MS"/>
              </a:rPr>
              <a:t>s</a:t>
            </a:r>
            <a:r>
              <a:rPr lang="en-US" sz="2800" dirty="0">
                <a:solidFill>
                  <a:srgbClr val="000000"/>
                </a:solidFill>
                <a:latin typeface="Montserrat" panose="00000500000000000000" pitchFamily="2" charset="0"/>
                <a:ea typeface="Calibri" panose="020F0502020204030204" pitchFamily="34" charset="0"/>
                <a:cs typeface="Arial Unicode MS"/>
              </a:rPr>
              <a:t>.</a:t>
            </a:r>
            <a:endParaRPr lang="en-US" sz="28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spc="-10" dirty="0">
                <a:solidFill>
                  <a:srgbClr val="000000"/>
                </a:solidFill>
                <a:latin typeface="Montserrat" panose="00000500000000000000" pitchFamily="2" charset="0"/>
                <a:ea typeface="Calibri" panose="020F0502020204030204" pitchFamily="34" charset="0"/>
                <a:cs typeface="Arial Unicode MS"/>
              </a:rPr>
              <a:t> </a:t>
            </a:r>
            <a:endParaRPr lang="en-US" sz="2800" dirty="0">
              <a:solidFill>
                <a:srgbClr val="000000"/>
              </a:solidFill>
              <a:latin typeface="Montserrat" panose="00000500000000000000" pitchFamily="2" charset="0"/>
              <a:ea typeface="Arial Unicode MS"/>
              <a:cs typeface="Arial Unicode MS"/>
            </a:endParaRPr>
          </a:p>
          <a:p>
            <a:pPr marL="0" marR="0" indent="0">
              <a:lnSpc>
                <a:spcPct val="115000"/>
              </a:lnSpc>
              <a:spcBef>
                <a:spcPts val="0"/>
              </a:spcBef>
              <a:spcAft>
                <a:spcPts val="0"/>
              </a:spcAft>
              <a:buNone/>
            </a:pPr>
            <a:r>
              <a:rPr lang="fr-FR" sz="2800" dirty="0">
                <a:solidFill>
                  <a:srgbClr val="000000"/>
                </a:solidFill>
                <a:latin typeface="Montserrat" panose="00000500000000000000" pitchFamily="2" charset="0"/>
                <a:ea typeface="Calibri" panose="020F0502020204030204" pitchFamily="34" charset="0"/>
                <a:cs typeface="Arial Unicode MS"/>
              </a:rPr>
              <a:t>Naparuq</a:t>
            </a:r>
            <a:r>
              <a:rPr lang="en-US" sz="2800" dirty="0">
                <a:solidFill>
                  <a:srgbClr val="000000"/>
                </a:solidFill>
                <a:latin typeface="Montserrat" panose="00000500000000000000" pitchFamily="2" charset="0"/>
                <a:ea typeface="Calibri" panose="020F0502020204030204" pitchFamily="34" charset="0"/>
                <a:cs typeface="Arial Unicode MS"/>
              </a:rPr>
              <a:t> </a:t>
            </a:r>
            <a:r>
              <a:rPr lang="en-US" sz="2800" dirty="0" err="1">
                <a:solidFill>
                  <a:srgbClr val="000000"/>
                </a:solidFill>
                <a:latin typeface="Montserrat" panose="00000500000000000000" pitchFamily="2" charset="0"/>
                <a:ea typeface="Calibri" panose="020F0502020204030204" pitchFamily="34" charset="0"/>
                <a:cs typeface="Arial Unicode MS"/>
              </a:rPr>
              <a:t>ikayuutauvł</a:t>
            </a:r>
            <a:r>
              <a:rPr lang="it-IT" sz="2800" dirty="0">
                <a:solidFill>
                  <a:srgbClr val="000000"/>
                </a:solidFill>
                <a:latin typeface="Montserrat" panose="00000500000000000000" pitchFamily="2" charset="0"/>
                <a:ea typeface="Calibri" panose="020F0502020204030204" pitchFamily="34" charset="0"/>
                <a:cs typeface="Arial Unicode MS"/>
              </a:rPr>
              <a:t>uni il</a:t>
            </a:r>
            <a:r>
              <a:rPr lang="en-US" sz="2800" dirty="0">
                <a:solidFill>
                  <a:srgbClr val="000000"/>
                </a:solidFill>
                <a:latin typeface="Montserrat" panose="00000500000000000000" pitchFamily="2" charset="0"/>
                <a:ea typeface="Calibri" panose="020F0502020204030204" pitchFamily="34" charset="0"/>
                <a:cs typeface="Arial Unicode MS"/>
              </a:rPr>
              <a:t>̣</a:t>
            </a:r>
            <a:r>
              <a:rPr lang="en-US" sz="2800" dirty="0" err="1">
                <a:solidFill>
                  <a:srgbClr val="000000"/>
                </a:solidFill>
                <a:latin typeface="Montserrat" panose="00000500000000000000" pitchFamily="2" charset="0"/>
                <a:ea typeface="Calibri" panose="020F0502020204030204" pitchFamily="34" charset="0"/>
                <a:cs typeface="Arial Unicode MS"/>
              </a:rPr>
              <a:t>isaqtuanun</a:t>
            </a:r>
            <a:r>
              <a:rPr lang="en-US" sz="2800" dirty="0">
                <a:solidFill>
                  <a:srgbClr val="000000"/>
                </a:solidFill>
                <a:latin typeface="Montserrat" panose="00000500000000000000" pitchFamily="2" charset="0"/>
                <a:ea typeface="Calibri" panose="020F0502020204030204" pitchFamily="34" charset="0"/>
                <a:cs typeface="Arial Unicode MS"/>
              </a:rPr>
              <a:t> suli naupkaqługi</a:t>
            </a:r>
            <a:r>
              <a:rPr lang="it-IT" sz="2800" dirty="0">
                <a:solidFill>
                  <a:srgbClr val="000000"/>
                </a:solidFill>
                <a:latin typeface="Montserrat" panose="00000500000000000000" pitchFamily="2" charset="0"/>
                <a:ea typeface="Calibri" panose="020F0502020204030204" pitchFamily="34" charset="0"/>
                <a:cs typeface="Arial Unicode MS"/>
              </a:rPr>
              <a:t> il</a:t>
            </a:r>
            <a:r>
              <a:rPr lang="en-US" sz="2800" dirty="0">
                <a:solidFill>
                  <a:srgbClr val="000000"/>
                </a:solidFill>
                <a:latin typeface="Montserrat" panose="00000500000000000000" pitchFamily="2" charset="0"/>
                <a:ea typeface="Calibri" panose="020F0502020204030204" pitchFamily="34" charset="0"/>
                <a:cs typeface="Arial Unicode MS"/>
              </a:rPr>
              <a:t>̣</a:t>
            </a:r>
            <a:r>
              <a:rPr lang="en-US" sz="2800" dirty="0" err="1">
                <a:solidFill>
                  <a:srgbClr val="000000"/>
                </a:solidFill>
                <a:latin typeface="Montserrat" panose="00000500000000000000" pitchFamily="2" charset="0"/>
                <a:ea typeface="Calibri" panose="020F0502020204030204" pitchFamily="34" charset="0"/>
                <a:cs typeface="Arial Unicode MS"/>
              </a:rPr>
              <a:t>itchiḷl</a:t>
            </a:r>
            <a:r>
              <a:rPr lang="en-US" sz="2800" dirty="0">
                <a:solidFill>
                  <a:srgbClr val="000000"/>
                </a:solidFill>
                <a:latin typeface="Montserrat" panose="00000500000000000000" pitchFamily="2" charset="0"/>
                <a:ea typeface="Calibri" panose="020F0502020204030204" pitchFamily="34" charset="0"/>
                <a:cs typeface="Arial Unicode MS"/>
              </a:rPr>
              <a:t>̣</a:t>
            </a:r>
            <a:r>
              <a:rPr lang="it-IT" sz="2800" dirty="0">
                <a:solidFill>
                  <a:srgbClr val="000000"/>
                </a:solidFill>
                <a:latin typeface="Montserrat" panose="00000500000000000000" pitchFamily="2" charset="0"/>
                <a:ea typeface="Calibri" panose="020F0502020204030204" pitchFamily="34" charset="0"/>
                <a:cs typeface="Arial Unicode MS"/>
              </a:rPr>
              <a:t>uata</a:t>
            </a:r>
            <a:r>
              <a:rPr lang="en-US" sz="2800" dirty="0" err="1">
                <a:solidFill>
                  <a:srgbClr val="000000"/>
                </a:solidFill>
                <a:latin typeface="Montserrat" panose="00000500000000000000" pitchFamily="2" charset="0"/>
                <a:ea typeface="Calibri" panose="020F0502020204030204" pitchFamily="34" charset="0"/>
                <a:cs typeface="Arial Unicode MS"/>
              </a:rPr>
              <a:t>ŋaruat</a:t>
            </a:r>
            <a:r>
              <a:rPr lang="en-US" sz="2800" dirty="0">
                <a:solidFill>
                  <a:srgbClr val="000000"/>
                </a:solidFill>
                <a:latin typeface="Montserrat" panose="00000500000000000000" pitchFamily="2" charset="0"/>
                <a:ea typeface="Calibri" panose="020F0502020204030204" pitchFamily="34" charset="0"/>
                <a:cs typeface="Arial Unicode MS"/>
              </a:rPr>
              <a:t> suli anniqsuutaullasiŋaruat savaktiksrat North </a:t>
            </a:r>
            <a:r>
              <a:rPr lang="en-US" sz="2800" dirty="0" err="1">
                <a:solidFill>
                  <a:srgbClr val="000000"/>
                </a:solidFill>
                <a:latin typeface="Montserrat" panose="00000500000000000000" pitchFamily="2" charset="0"/>
                <a:ea typeface="Calibri" panose="020F0502020204030204" pitchFamily="34" charset="0"/>
                <a:cs typeface="Arial Unicode MS"/>
              </a:rPr>
              <a:t>Slope-miḷu</a:t>
            </a:r>
            <a:r>
              <a:rPr lang="en-US" sz="2800" dirty="0">
                <a:solidFill>
                  <a:srgbClr val="000000"/>
                </a:solidFill>
                <a:latin typeface="Montserrat" panose="00000500000000000000" pitchFamily="2" charset="0"/>
                <a:ea typeface="Calibri" panose="020F0502020204030204" pitchFamily="34" charset="0"/>
                <a:cs typeface="Arial Unicode MS"/>
              </a:rPr>
              <a:t> State of </a:t>
            </a:r>
            <a:r>
              <a:rPr lang="en-US" sz="2800" dirty="0" err="1">
                <a:solidFill>
                  <a:srgbClr val="000000"/>
                </a:solidFill>
                <a:latin typeface="Montserrat" panose="00000500000000000000" pitchFamily="2" charset="0"/>
                <a:ea typeface="Calibri" panose="020F0502020204030204" pitchFamily="34" charset="0"/>
                <a:cs typeface="Arial Unicode MS"/>
              </a:rPr>
              <a:t>Alaska-miḷu</a:t>
            </a:r>
            <a:r>
              <a:rPr lang="en-US" sz="2800" dirty="0">
                <a:solidFill>
                  <a:srgbClr val="000000"/>
                </a:solidFill>
                <a:latin typeface="Montserrat" panose="00000500000000000000" pitchFamily="2" charset="0"/>
                <a:ea typeface="Calibri" panose="020F0502020204030204" pitchFamily="34" charset="0"/>
                <a:cs typeface="Arial Unicode MS"/>
              </a:rPr>
              <a:t>.</a:t>
            </a:r>
            <a:endParaRPr lang="en-US" sz="28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spc="-10" dirty="0">
                <a:solidFill>
                  <a:srgbClr val="000000"/>
                </a:solidFill>
                <a:latin typeface="Montserrat" panose="00000500000000000000" pitchFamily="2" charset="0"/>
                <a:ea typeface="Calibri" panose="020F0502020204030204" pitchFamily="34" charset="0"/>
                <a:cs typeface="Arial Unicode MS"/>
              </a:rPr>
              <a:t> </a:t>
            </a:r>
            <a:endParaRPr lang="en-US" sz="2800" dirty="0">
              <a:solidFill>
                <a:srgbClr val="000000"/>
              </a:solidFill>
              <a:latin typeface="Montserrat" panose="00000500000000000000" pitchFamily="2" charset="0"/>
              <a:ea typeface="Arial Unicode MS"/>
              <a:cs typeface="Arial Unicode MS"/>
            </a:endParaRPr>
          </a:p>
          <a:p>
            <a:pPr marL="0" marR="133985" indent="0">
              <a:spcBef>
                <a:spcPts val="55"/>
              </a:spcBef>
              <a:spcAft>
                <a:spcPts val="0"/>
              </a:spcAft>
              <a:buNone/>
            </a:pPr>
            <a:r>
              <a:rPr lang="en-US" sz="2800" spc="-10"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 i</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d</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spc="-10" dirty="0">
                <a:solidFill>
                  <a:srgbClr val="000000"/>
                </a:solidFill>
                <a:latin typeface="Montserrat" panose="00000500000000000000" pitchFamily="2" charset="0"/>
                <a:ea typeface="Calibri" panose="020F0502020204030204" pitchFamily="34" charset="0"/>
                <a:cs typeface="Arial Unicode MS"/>
              </a:rPr>
              <a:t>d</a:t>
            </a:r>
            <a:r>
              <a:rPr lang="en-US" sz="2800" spc="5" dirty="0">
                <a:solidFill>
                  <a:srgbClr val="000000"/>
                </a:solidFill>
                <a:latin typeface="Montserrat" panose="00000500000000000000" pitchFamily="2" charset="0"/>
                <a:ea typeface="Calibri" panose="020F0502020204030204" pitchFamily="34" charset="0"/>
                <a:cs typeface="Arial Unicode MS"/>
              </a:rPr>
              <a:t>i</a:t>
            </a:r>
            <a:r>
              <a:rPr lang="en-US" sz="2800" dirty="0">
                <a:solidFill>
                  <a:srgbClr val="000000"/>
                </a:solidFill>
                <a:latin typeface="Montserrat" panose="00000500000000000000" pitchFamily="2" charset="0"/>
                <a:ea typeface="Calibri" panose="020F0502020204030204" pitchFamily="34" charset="0"/>
                <a:cs typeface="Arial Unicode MS"/>
              </a:rPr>
              <a:t>cated</a:t>
            </a:r>
            <a:r>
              <a:rPr lang="en-US" sz="2800" spc="-40" dirty="0">
                <a:solidFill>
                  <a:srgbClr val="000000"/>
                </a:solidFill>
                <a:latin typeface="Montserrat" panose="00000500000000000000" pitchFamily="2" charset="0"/>
                <a:ea typeface="Calibri" panose="020F0502020204030204" pitchFamily="34" charset="0"/>
                <a:cs typeface="Arial Unicode MS"/>
              </a:rPr>
              <a:t> </a:t>
            </a:r>
            <a:r>
              <a:rPr lang="en-US" sz="2800" spc="-10" dirty="0">
                <a:solidFill>
                  <a:srgbClr val="000000"/>
                </a:solidFill>
                <a:latin typeface="Montserrat" panose="00000500000000000000" pitchFamily="2" charset="0"/>
                <a:ea typeface="Calibri" panose="020F0502020204030204" pitchFamily="34" charset="0"/>
                <a:cs typeface="Arial Unicode MS"/>
              </a:rPr>
              <a:t>t</a:t>
            </a:r>
            <a:r>
              <a:rPr lang="en-US" sz="2800" dirty="0">
                <a:solidFill>
                  <a:srgbClr val="000000"/>
                </a:solidFill>
                <a:latin typeface="Montserrat" panose="00000500000000000000" pitchFamily="2" charset="0"/>
                <a:ea typeface="Calibri" panose="020F0502020204030204" pitchFamily="34" charset="0"/>
                <a:cs typeface="Arial Unicode MS"/>
              </a:rPr>
              <a:t>o serving its students and</a:t>
            </a:r>
            <a:r>
              <a:rPr lang="en-US" sz="2800" spc="-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developing a</a:t>
            </a:r>
            <a:r>
              <a:rPr lang="en-US" sz="2800" spc="-35"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w</a:t>
            </a:r>
            <a:r>
              <a:rPr lang="en-US" sz="2800" spc="-5" dirty="0">
                <a:solidFill>
                  <a:srgbClr val="000000"/>
                </a:solidFill>
                <a:latin typeface="Montserrat" panose="00000500000000000000" pitchFamily="2" charset="0"/>
                <a:ea typeface="Calibri" panose="020F0502020204030204" pitchFamily="34" charset="0"/>
                <a:cs typeface="Arial Unicode MS"/>
              </a:rPr>
              <a:t>el</a:t>
            </a:r>
            <a:r>
              <a:rPr lang="en-US" sz="2800" dirty="0">
                <a:solidFill>
                  <a:srgbClr val="000000"/>
                </a:solidFill>
                <a:latin typeface="Montserrat" panose="00000500000000000000" pitchFamily="2" charset="0"/>
                <a:ea typeface="Calibri" panose="020F0502020204030204" pitchFamily="34" charset="0"/>
                <a:cs typeface="Arial Unicode MS"/>
              </a:rPr>
              <a:t>l</a:t>
            </a:r>
            <a:r>
              <a:rPr lang="en-US" sz="2800" spc="5" dirty="0">
                <a:solidFill>
                  <a:srgbClr val="000000"/>
                </a:solidFill>
                <a:latin typeface="Montserrat" panose="00000500000000000000" pitchFamily="2" charset="0"/>
                <a:ea typeface="Calibri" panose="020F0502020204030204" pitchFamily="34" charset="0"/>
                <a:cs typeface="Arial Unicode MS"/>
              </a:rPr>
              <a:t>-</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spc="-10" dirty="0">
                <a:solidFill>
                  <a:srgbClr val="000000"/>
                </a:solidFill>
                <a:latin typeface="Montserrat" panose="00000500000000000000" pitchFamily="2" charset="0"/>
                <a:ea typeface="Calibri" panose="020F0502020204030204" pitchFamily="34" charset="0"/>
                <a:cs typeface="Arial Unicode MS"/>
              </a:rPr>
              <a:t>d</a:t>
            </a:r>
            <a:r>
              <a:rPr lang="en-US" sz="2800" spc="5" dirty="0">
                <a:solidFill>
                  <a:srgbClr val="000000"/>
                </a:solidFill>
                <a:latin typeface="Montserrat" panose="00000500000000000000" pitchFamily="2" charset="0"/>
                <a:ea typeface="Calibri" panose="020F0502020204030204" pitchFamily="34" charset="0"/>
                <a:cs typeface="Arial Unicode MS"/>
              </a:rPr>
              <a:t>u</a:t>
            </a:r>
            <a:r>
              <a:rPr lang="en-US" sz="2800" dirty="0">
                <a:solidFill>
                  <a:srgbClr val="000000"/>
                </a:solidFill>
                <a:latin typeface="Montserrat" panose="00000500000000000000" pitchFamily="2" charset="0"/>
                <a:ea typeface="Calibri" panose="020F0502020204030204" pitchFamily="34" charset="0"/>
                <a:cs typeface="Arial Unicode MS"/>
              </a:rPr>
              <a:t>ca</a:t>
            </a:r>
            <a:r>
              <a:rPr lang="en-US" sz="2800" spc="-1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3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spc="-1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in</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d workforce </a:t>
            </a:r>
            <a:r>
              <a:rPr lang="en-US" sz="2800" spc="-5" dirty="0">
                <a:solidFill>
                  <a:srgbClr val="000000"/>
                </a:solidFill>
                <a:latin typeface="Montserrat" panose="00000500000000000000" pitchFamily="2" charset="0"/>
                <a:ea typeface="Calibri" panose="020F0502020204030204" pitchFamily="34" charset="0"/>
                <a:cs typeface="Arial Unicode MS"/>
              </a:rPr>
              <a:t>w</a:t>
            </a:r>
            <a:r>
              <a:rPr lang="en-US" sz="2800" spc="5" dirty="0">
                <a:solidFill>
                  <a:srgbClr val="000000"/>
                </a:solidFill>
                <a:latin typeface="Montserrat" panose="00000500000000000000" pitchFamily="2" charset="0"/>
                <a:ea typeface="Calibri" panose="020F0502020204030204" pitchFamily="34" charset="0"/>
                <a:cs typeface="Arial Unicode MS"/>
              </a:rPr>
              <a:t>h</a:t>
            </a:r>
            <a:r>
              <a:rPr lang="en-US" sz="2800" dirty="0">
                <a:solidFill>
                  <a:srgbClr val="000000"/>
                </a:solidFill>
                <a:latin typeface="Montserrat" panose="00000500000000000000" pitchFamily="2" charset="0"/>
                <a:ea typeface="Calibri" panose="020F0502020204030204" pitchFamily="34" charset="0"/>
                <a:cs typeface="Arial Unicode MS"/>
              </a:rPr>
              <a:t>o</a:t>
            </a:r>
            <a:r>
              <a:rPr lang="en-US" sz="2800" spc="-1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mee</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 </a:t>
            </a:r>
            <a:r>
              <a:rPr lang="en-US" sz="2800" spc="-10" dirty="0">
                <a:solidFill>
                  <a:srgbClr val="000000"/>
                </a:solidFill>
                <a:latin typeface="Montserrat" panose="00000500000000000000" pitchFamily="2" charset="0"/>
                <a:ea typeface="Calibri" panose="020F0502020204030204" pitchFamily="34" charset="0"/>
                <a:cs typeface="Arial Unicode MS"/>
              </a:rPr>
              <a:t>th</a:t>
            </a:r>
            <a:r>
              <a:rPr lang="en-US" sz="2800" dirty="0">
                <a:solidFill>
                  <a:srgbClr val="000000"/>
                </a:solidFill>
                <a:latin typeface="Montserrat" panose="00000500000000000000" pitchFamily="2" charset="0"/>
                <a:ea typeface="Calibri" panose="020F0502020204030204" pitchFamily="34" charset="0"/>
                <a:cs typeface="Arial Unicode MS"/>
              </a:rPr>
              <a:t>e</a:t>
            </a:r>
            <a:r>
              <a:rPr lang="en-US" sz="2800" spc="-1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hu</a:t>
            </a:r>
            <a:r>
              <a:rPr lang="en-US" sz="2800" spc="-5" dirty="0">
                <a:solidFill>
                  <a:srgbClr val="000000"/>
                </a:solidFill>
                <a:latin typeface="Montserrat" panose="00000500000000000000" pitchFamily="2" charset="0"/>
                <a:ea typeface="Calibri" panose="020F0502020204030204" pitchFamily="34" charset="0"/>
                <a:cs typeface="Arial Unicode MS"/>
              </a:rPr>
              <a:t>ma</a:t>
            </a:r>
            <a:r>
              <a:rPr lang="en-US" sz="2800" dirty="0">
                <a:solidFill>
                  <a:srgbClr val="000000"/>
                </a:solidFill>
                <a:latin typeface="Montserrat" panose="00000500000000000000" pitchFamily="2" charset="0"/>
                <a:ea typeface="Calibri" panose="020F0502020204030204" pitchFamily="34" charset="0"/>
                <a:cs typeface="Arial Unicode MS"/>
              </a:rPr>
              <a:t>n</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spc="-5" dirty="0">
                <a:solidFill>
                  <a:srgbClr val="000000"/>
                </a:solidFill>
                <a:latin typeface="Montserrat" panose="00000500000000000000" pitchFamily="2" charset="0"/>
                <a:ea typeface="Calibri" panose="020F0502020204030204" pitchFamily="34" charset="0"/>
                <a:cs typeface="Arial Unicode MS"/>
              </a:rPr>
              <a:t>e</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5" dirty="0">
                <a:solidFill>
                  <a:srgbClr val="000000"/>
                </a:solidFill>
                <a:latin typeface="Montserrat" panose="00000500000000000000" pitchFamily="2" charset="0"/>
                <a:ea typeface="Calibri" panose="020F0502020204030204" pitchFamily="34" charset="0"/>
                <a:cs typeface="Arial Unicode MS"/>
              </a:rPr>
              <a:t>o</a:t>
            </a:r>
            <a:r>
              <a:rPr lang="en-US" sz="2800" spc="-10" dirty="0">
                <a:solidFill>
                  <a:srgbClr val="000000"/>
                </a:solidFill>
                <a:latin typeface="Montserrat" panose="00000500000000000000" pitchFamily="2" charset="0"/>
                <a:ea typeface="Calibri" panose="020F0502020204030204" pitchFamily="34" charset="0"/>
                <a:cs typeface="Arial Unicode MS"/>
              </a:rPr>
              <a:t>u</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dirty="0">
                <a:solidFill>
                  <a:srgbClr val="000000"/>
                </a:solidFill>
                <a:latin typeface="Montserrat" panose="00000500000000000000" pitchFamily="2" charset="0"/>
                <a:ea typeface="Calibri" panose="020F0502020204030204" pitchFamily="34" charset="0"/>
                <a:cs typeface="Arial Unicode MS"/>
              </a:rPr>
              <a:t>ce</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nl-NL" sz="2800" spc="-5" dirty="0">
                <a:solidFill>
                  <a:srgbClr val="000000"/>
                </a:solidFill>
                <a:latin typeface="Montserrat" panose="00000500000000000000" pitchFamily="2" charset="0"/>
                <a:ea typeface="Calibri" panose="020F0502020204030204" pitchFamily="34" charset="0"/>
                <a:cs typeface="Arial Unicode MS"/>
              </a:rPr>
              <a:t>ee</a:t>
            </a:r>
            <a:r>
              <a:rPr lang="en-US" sz="2800" spc="5" dirty="0">
                <a:solidFill>
                  <a:srgbClr val="000000"/>
                </a:solidFill>
                <a:latin typeface="Montserrat" panose="00000500000000000000" pitchFamily="2" charset="0"/>
                <a:ea typeface="Calibri" panose="020F0502020204030204" pitchFamily="34" charset="0"/>
                <a:cs typeface="Arial Unicode MS"/>
              </a:rPr>
              <a:t>d</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of N</a:t>
            </a:r>
            <a:r>
              <a:rPr lang="en-US" sz="2800" spc="5"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r</a:t>
            </a:r>
            <a:r>
              <a:rPr lang="en-US" sz="2800" dirty="0">
                <a:solidFill>
                  <a:srgbClr val="000000"/>
                </a:solidFill>
                <a:latin typeface="Montserrat" panose="00000500000000000000" pitchFamily="2" charset="0"/>
                <a:ea typeface="Calibri" panose="020F0502020204030204" pitchFamily="34" charset="0"/>
                <a:cs typeface="Arial Unicode MS"/>
              </a:rPr>
              <a:t>th</a:t>
            </a:r>
            <a:r>
              <a:rPr lang="en-US" sz="2800" spc="-1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S</a:t>
            </a:r>
            <a:r>
              <a:rPr lang="en-US" sz="2800" spc="25" dirty="0">
                <a:solidFill>
                  <a:srgbClr val="000000"/>
                </a:solidFill>
                <a:latin typeface="Montserrat" panose="00000500000000000000" pitchFamily="2" charset="0"/>
                <a:ea typeface="Calibri" panose="020F0502020204030204" pitchFamily="34" charset="0"/>
                <a:cs typeface="Arial Unicode MS"/>
              </a:rPr>
              <a:t>l</a:t>
            </a:r>
            <a:r>
              <a:rPr lang="en-US" sz="2800" dirty="0">
                <a:solidFill>
                  <a:srgbClr val="000000"/>
                </a:solidFill>
                <a:latin typeface="Montserrat" panose="00000500000000000000" pitchFamily="2" charset="0"/>
                <a:ea typeface="Calibri" panose="020F0502020204030204" pitchFamily="34" charset="0"/>
                <a:cs typeface="Arial Unicode MS"/>
              </a:rPr>
              <a:t>o</a:t>
            </a:r>
            <a:r>
              <a:rPr lang="en-US" sz="2800" spc="5" dirty="0">
                <a:solidFill>
                  <a:srgbClr val="000000"/>
                </a:solidFill>
                <a:latin typeface="Montserrat" panose="00000500000000000000" pitchFamily="2" charset="0"/>
                <a:ea typeface="Calibri" panose="020F0502020204030204" pitchFamily="34" charset="0"/>
                <a:cs typeface="Arial Unicode MS"/>
              </a:rPr>
              <a:t>p</a:t>
            </a:r>
            <a:r>
              <a:rPr lang="en-US" sz="2800" dirty="0">
                <a:solidFill>
                  <a:srgbClr val="000000"/>
                </a:solidFill>
                <a:latin typeface="Montserrat" panose="00000500000000000000" pitchFamily="2" charset="0"/>
                <a:ea typeface="Calibri" panose="020F0502020204030204" pitchFamily="34" charset="0"/>
                <a:cs typeface="Arial Unicode MS"/>
              </a:rPr>
              <a:t>e</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err="1">
                <a:solidFill>
                  <a:srgbClr val="000000"/>
                </a:solidFill>
                <a:latin typeface="Montserrat" panose="00000500000000000000" pitchFamily="2" charset="0"/>
                <a:ea typeface="Calibri" panose="020F0502020204030204" pitchFamily="34" charset="0"/>
                <a:cs typeface="Arial Unicode MS"/>
              </a:rPr>
              <a:t>em</a:t>
            </a:r>
            <a:r>
              <a:rPr lang="en-US" sz="2800" spc="5" dirty="0" err="1">
                <a:solidFill>
                  <a:srgbClr val="000000"/>
                </a:solidFill>
                <a:latin typeface="Montserrat" panose="00000500000000000000" pitchFamily="2" charset="0"/>
                <a:ea typeface="Calibri" panose="020F0502020204030204" pitchFamily="34" charset="0"/>
                <a:cs typeface="Arial Unicode MS"/>
              </a:rPr>
              <a:t>pl</a:t>
            </a:r>
            <a:r>
              <a:rPr lang="fr-FR" sz="2800" dirty="0" err="1">
                <a:solidFill>
                  <a:srgbClr val="000000"/>
                </a:solidFill>
                <a:latin typeface="Montserrat" panose="00000500000000000000" pitchFamily="2" charset="0"/>
                <a:ea typeface="Calibri" panose="020F0502020204030204" pitchFamily="34" charset="0"/>
                <a:cs typeface="Arial Unicode MS"/>
              </a:rPr>
              <a:t>oy</a:t>
            </a:r>
            <a:r>
              <a:rPr lang="en-US" sz="2800" spc="-20" dirty="0" err="1">
                <a:solidFill>
                  <a:srgbClr val="000000"/>
                </a:solidFill>
                <a:latin typeface="Montserrat" panose="00000500000000000000" pitchFamily="2" charset="0"/>
                <a:ea typeface="Calibri" panose="020F0502020204030204" pitchFamily="34" charset="0"/>
                <a:cs typeface="Arial Unicode MS"/>
              </a:rPr>
              <a:t>e</a:t>
            </a:r>
            <a:r>
              <a:rPr lang="en-US" sz="2800" spc="5" dirty="0" err="1">
                <a:solidFill>
                  <a:srgbClr val="000000"/>
                </a:solidFill>
                <a:latin typeface="Montserrat" panose="00000500000000000000" pitchFamily="2" charset="0"/>
                <a:ea typeface="Calibri" panose="020F0502020204030204" pitchFamily="34" charset="0"/>
                <a:cs typeface="Arial Unicode MS"/>
              </a:rPr>
              <a:t>r</a:t>
            </a:r>
            <a:r>
              <a:rPr lang="en-US" sz="2800" dirty="0" err="1">
                <a:solidFill>
                  <a:srgbClr val="000000"/>
                </a:solidFill>
                <a:latin typeface="Montserrat" panose="00000500000000000000" pitchFamily="2" charset="0"/>
                <a:ea typeface="Calibri" panose="020F0502020204030204" pitchFamily="34" charset="0"/>
                <a:cs typeface="Arial Unicode MS"/>
              </a:rPr>
              <a:t>s</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spc="5" dirty="0">
                <a:solidFill>
                  <a:srgbClr val="000000"/>
                </a:solidFill>
                <a:latin typeface="Montserrat" panose="00000500000000000000" pitchFamily="2" charset="0"/>
                <a:ea typeface="Calibri" panose="020F0502020204030204" pitchFamily="34" charset="0"/>
                <a:cs typeface="Arial Unicode MS"/>
              </a:rPr>
              <a:t>n</a:t>
            </a:r>
            <a:r>
              <a:rPr lang="en-US" sz="2800" dirty="0">
                <a:solidFill>
                  <a:srgbClr val="000000"/>
                </a:solidFill>
                <a:latin typeface="Montserrat" panose="00000500000000000000" pitchFamily="2" charset="0"/>
                <a:ea typeface="Calibri" panose="020F0502020204030204" pitchFamily="34" charset="0"/>
                <a:cs typeface="Arial Unicode MS"/>
              </a:rPr>
              <a:t>d</a:t>
            </a:r>
            <a:r>
              <a:rPr lang="en-US" sz="2800" spc="-25"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t</a:t>
            </a:r>
            <a:r>
              <a:rPr lang="en-US" sz="2800" spc="5" dirty="0">
                <a:solidFill>
                  <a:srgbClr val="000000"/>
                </a:solidFill>
                <a:latin typeface="Montserrat" panose="00000500000000000000" pitchFamily="2" charset="0"/>
                <a:ea typeface="Calibri" panose="020F0502020204030204" pitchFamily="34" charset="0"/>
                <a:cs typeface="Arial Unicode MS"/>
              </a:rPr>
              <a:t>h</a:t>
            </a:r>
            <a:r>
              <a:rPr lang="en-US" sz="2800" dirty="0">
                <a:solidFill>
                  <a:srgbClr val="000000"/>
                </a:solidFill>
                <a:latin typeface="Montserrat" panose="00000500000000000000" pitchFamily="2" charset="0"/>
                <a:ea typeface="Calibri" panose="020F0502020204030204" pitchFamily="34" charset="0"/>
                <a:cs typeface="Arial Unicode MS"/>
              </a:rPr>
              <a:t>e</a:t>
            </a:r>
            <a:r>
              <a:rPr lang="en-US" sz="2800" spc="-10" dirty="0">
                <a:solidFill>
                  <a:srgbClr val="000000"/>
                </a:solidFill>
                <a:latin typeface="Montserrat" panose="00000500000000000000" pitchFamily="2" charset="0"/>
                <a:ea typeface="Calibri" panose="020F0502020204030204" pitchFamily="34" charset="0"/>
                <a:cs typeface="Arial Unicode MS"/>
              </a:rPr>
              <a:t> s</a:t>
            </a:r>
            <a:r>
              <a:rPr lang="en-US" sz="2800" dirty="0">
                <a:solidFill>
                  <a:srgbClr val="000000"/>
                </a:solidFill>
                <a:latin typeface="Montserrat" panose="00000500000000000000" pitchFamily="2" charset="0"/>
                <a:ea typeface="Calibri" panose="020F0502020204030204" pitchFamily="34" charset="0"/>
                <a:cs typeface="Arial Unicode MS"/>
              </a:rPr>
              <a:t>tate</a:t>
            </a:r>
            <a:r>
              <a:rPr lang="en-US" sz="2800" spc="-20" dirty="0">
                <a:solidFill>
                  <a:srgbClr val="000000"/>
                </a:solidFill>
                <a:latin typeface="Montserrat" panose="00000500000000000000" pitchFamily="2" charset="0"/>
                <a:ea typeface="Calibri" panose="020F0502020204030204" pitchFamily="34" charset="0"/>
                <a:cs typeface="Arial Unicode MS"/>
              </a:rPr>
              <a:t> </a:t>
            </a:r>
            <a:r>
              <a:rPr lang="en-US" sz="2800" dirty="0">
                <a:solidFill>
                  <a:srgbClr val="000000"/>
                </a:solidFill>
                <a:latin typeface="Montserrat" panose="00000500000000000000" pitchFamily="2" charset="0"/>
                <a:ea typeface="Calibri" panose="020F0502020204030204" pitchFamily="34" charset="0"/>
                <a:cs typeface="Arial Unicode MS"/>
              </a:rPr>
              <a:t>of </a:t>
            </a:r>
            <a:r>
              <a:rPr lang="en-US" sz="2800" spc="5" dirty="0">
                <a:solidFill>
                  <a:srgbClr val="000000"/>
                </a:solidFill>
                <a:latin typeface="Montserrat" panose="00000500000000000000" pitchFamily="2" charset="0"/>
                <a:ea typeface="Calibri" panose="020F0502020204030204" pitchFamily="34" charset="0"/>
                <a:cs typeface="Arial Unicode MS"/>
              </a:rPr>
              <a:t>Al</a:t>
            </a:r>
            <a:r>
              <a:rPr lang="en-US" sz="2800" spc="-5" dirty="0">
                <a:solidFill>
                  <a:srgbClr val="000000"/>
                </a:solidFill>
                <a:latin typeface="Montserrat" panose="00000500000000000000" pitchFamily="2" charset="0"/>
                <a:ea typeface="Calibri" panose="020F0502020204030204" pitchFamily="34" charset="0"/>
                <a:cs typeface="Arial Unicode MS"/>
              </a:rPr>
              <a:t>a</a:t>
            </a:r>
            <a:r>
              <a:rPr lang="en-US" sz="2800" dirty="0">
                <a:solidFill>
                  <a:srgbClr val="000000"/>
                </a:solidFill>
                <a:latin typeface="Montserrat" panose="00000500000000000000" pitchFamily="2" charset="0"/>
                <a:ea typeface="Calibri" panose="020F0502020204030204" pitchFamily="34" charset="0"/>
                <a:cs typeface="Arial Unicode MS"/>
              </a:rPr>
              <a:t>ska.</a:t>
            </a:r>
            <a:endParaRPr lang="en-US" sz="2800" dirty="0">
              <a:solidFill>
                <a:srgbClr val="000000"/>
              </a:solidFill>
              <a:latin typeface="Montserrat" panose="00000500000000000000" pitchFamily="2" charset="0"/>
              <a:ea typeface="Arial Unicode MS"/>
              <a:cs typeface="Arial Unicode MS"/>
            </a:endParaRPr>
          </a:p>
          <a:p>
            <a:endParaRPr lang="en-US"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394F8C66-BEF8-9C3F-00F6-C0F6CB4B9171}"/>
              </a:ext>
            </a:extLst>
          </p:cNvPr>
          <p:cNvSpPr>
            <a:spLocks noGrp="1"/>
          </p:cNvSpPr>
          <p:nvPr>
            <p:ph type="sldNum" sz="quarter" idx="12"/>
          </p:nvPr>
        </p:nvSpPr>
        <p:spPr>
          <a:xfrm>
            <a:off x="6858000" y="6013451"/>
            <a:ext cx="2057400" cy="365125"/>
          </a:xfrm>
        </p:spPr>
        <p:txBody>
          <a:bodyPr/>
          <a:lstStyle/>
          <a:p>
            <a:fld id="{DFAE5505-7D29-B14A-ACE3-A5A4F1AFBE49}" type="slidenum">
              <a:rPr lang="en-US" smtClean="0"/>
              <a:t>5</a:t>
            </a:fld>
            <a:endParaRPr lang="en-US"/>
          </a:p>
        </p:txBody>
      </p:sp>
    </p:spTree>
    <p:extLst>
      <p:ext uri="{BB962C8B-B14F-4D97-AF65-F5344CB8AC3E}">
        <p14:creationId xmlns:p14="http://schemas.microsoft.com/office/powerpoint/2010/main" val="1897569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97B75288-33D8-E99C-6FED-8175DEC155A0}"/>
              </a:ext>
            </a:extLst>
          </p:cNvPr>
          <p:cNvPicPr>
            <a:picLocks noGrp="1" noChangeAspect="1"/>
          </p:cNvPicPr>
          <p:nvPr>
            <p:ph idx="1"/>
          </p:nvPr>
        </p:nvPicPr>
        <p:blipFill>
          <a:blip r:embed="rId3"/>
          <a:srcRect t="3100"/>
          <a:stretch/>
        </p:blipFill>
        <p:spPr>
          <a:xfrm>
            <a:off x="18438" y="282574"/>
            <a:ext cx="8954112" cy="5386438"/>
          </a:xfrm>
        </p:spPr>
      </p:pic>
      <p:sp>
        <p:nvSpPr>
          <p:cNvPr id="5" name="Slide Number Placeholder 4">
            <a:extLst>
              <a:ext uri="{FF2B5EF4-FFF2-40B4-BE49-F238E27FC236}">
                <a16:creationId xmlns:a16="http://schemas.microsoft.com/office/drawing/2014/main" id="{14404885-9843-2956-5744-4DF5F0998D24}"/>
              </a:ext>
            </a:extLst>
          </p:cNvPr>
          <p:cNvSpPr>
            <a:spLocks noGrp="1"/>
          </p:cNvSpPr>
          <p:nvPr>
            <p:ph type="sldNum" sz="quarter" idx="12"/>
          </p:nvPr>
        </p:nvSpPr>
        <p:spPr>
          <a:xfrm>
            <a:off x="6915150" y="6099176"/>
            <a:ext cx="2057400" cy="365125"/>
          </a:xfrm>
        </p:spPr>
        <p:txBody>
          <a:bodyPr/>
          <a:lstStyle/>
          <a:p>
            <a:fld id="{DFAE5505-7D29-B14A-ACE3-A5A4F1AFBE49}" type="slidenum">
              <a:rPr lang="en-US" smtClean="0"/>
              <a:t>6</a:t>
            </a:fld>
            <a:endParaRPr lang="en-US"/>
          </a:p>
        </p:txBody>
      </p:sp>
    </p:spTree>
    <p:extLst>
      <p:ext uri="{BB962C8B-B14F-4D97-AF65-F5344CB8AC3E}">
        <p14:creationId xmlns:p14="http://schemas.microsoft.com/office/powerpoint/2010/main" val="227726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2236"/>
            <a:ext cx="8789335" cy="1325563"/>
          </a:xfrm>
        </p:spPr>
        <p:txBody>
          <a:bodyPr>
            <a:normAutofit/>
          </a:bodyPr>
          <a:lstStyle/>
          <a:p>
            <a:r>
              <a:rPr lang="en-US" dirty="0">
                <a:latin typeface="Montserrat" panose="00000500000000000000" pitchFamily="2" charset="0"/>
                <a:cs typeface="Segoe UI" panose="020B0502040204020203" pitchFamily="34" charset="0"/>
              </a:rPr>
              <a:t>Meetings &amp; General Scheduling</a:t>
            </a:r>
          </a:p>
        </p:txBody>
      </p:sp>
      <p:sp>
        <p:nvSpPr>
          <p:cNvPr id="3" name="Content Placeholder 2"/>
          <p:cNvSpPr>
            <a:spLocks noGrp="1"/>
          </p:cNvSpPr>
          <p:nvPr>
            <p:ph idx="1"/>
          </p:nvPr>
        </p:nvSpPr>
        <p:spPr>
          <a:xfrm>
            <a:off x="72557" y="1447799"/>
            <a:ext cx="8789335" cy="4995669"/>
          </a:xfrm>
        </p:spPr>
        <p:txBody>
          <a:bodyPr>
            <a:normAutofit/>
          </a:bodyPr>
          <a:lstStyle/>
          <a:p>
            <a:pPr marL="0" indent="0">
              <a:buNone/>
            </a:pPr>
            <a:r>
              <a:rPr lang="en-US" sz="1600" b="1" dirty="0">
                <a:latin typeface="Montserrat" panose="00000500000000000000" pitchFamily="2" charset="0"/>
                <a:cs typeface="Segoe UI" panose="020B0502040204020203" pitchFamily="34" charset="0"/>
              </a:rPr>
              <a:t>Quarterly Meetings:</a:t>
            </a:r>
          </a:p>
          <a:p>
            <a:r>
              <a:rPr lang="en-US" sz="1600" dirty="0">
                <a:latin typeface="Montserrat" panose="00000500000000000000" pitchFamily="2" charset="0"/>
              </a:rPr>
              <a:t>Fall: September</a:t>
            </a:r>
          </a:p>
          <a:p>
            <a:r>
              <a:rPr lang="en-US" sz="1600" dirty="0">
                <a:latin typeface="Montserrat" panose="00000500000000000000" pitchFamily="2" charset="0"/>
              </a:rPr>
              <a:t>Winter : November/December</a:t>
            </a:r>
          </a:p>
          <a:p>
            <a:r>
              <a:rPr lang="en-US" sz="1600" dirty="0">
                <a:latin typeface="Montserrat" panose="00000500000000000000" pitchFamily="2" charset="0"/>
              </a:rPr>
              <a:t>Spring: March </a:t>
            </a:r>
          </a:p>
          <a:p>
            <a:r>
              <a:rPr lang="en-US" sz="1600" dirty="0">
                <a:latin typeface="Montserrat" panose="00000500000000000000" pitchFamily="2" charset="0"/>
              </a:rPr>
              <a:t>Summer : June </a:t>
            </a:r>
          </a:p>
          <a:p>
            <a:pPr marL="0" indent="0">
              <a:buNone/>
            </a:pPr>
            <a:br>
              <a:rPr lang="en-US" sz="1600" dirty="0">
                <a:latin typeface="Montserrat" panose="00000500000000000000" pitchFamily="2" charset="0"/>
              </a:rPr>
            </a:br>
            <a:r>
              <a:rPr lang="en-US" sz="1600" b="1" dirty="0">
                <a:latin typeface="Montserrat" panose="00000500000000000000" pitchFamily="2" charset="0"/>
              </a:rPr>
              <a:t>Other Meetings:</a:t>
            </a:r>
          </a:p>
          <a:p>
            <a:pPr marL="0" indent="0">
              <a:buNone/>
            </a:pPr>
            <a:r>
              <a:rPr lang="en-US" sz="1600" dirty="0">
                <a:latin typeface="Montserrat" panose="00000500000000000000" pitchFamily="2" charset="0"/>
              </a:rPr>
              <a:t>NSBSD/IC Joint Meeting</a:t>
            </a:r>
          </a:p>
          <a:p>
            <a:pPr marL="0" indent="0">
              <a:buNone/>
            </a:pPr>
            <a:r>
              <a:rPr lang="en-US" sz="1600" dirty="0">
                <a:latin typeface="Montserrat" panose="00000500000000000000" pitchFamily="2" charset="0"/>
              </a:rPr>
              <a:t>Nunaaqqiurat Tumitchiaŋit</a:t>
            </a:r>
          </a:p>
          <a:p>
            <a:pPr marL="0" indent="0">
              <a:buNone/>
            </a:pPr>
            <a:endParaRPr lang="en-US" sz="1600" b="1" dirty="0">
              <a:latin typeface="Montserrat" panose="00000500000000000000" pitchFamily="2" charset="0"/>
              <a:cs typeface="Segoe UI" panose="020B0502040204020203" pitchFamily="34" charset="0"/>
            </a:endParaRPr>
          </a:p>
          <a:p>
            <a:pPr marL="0" indent="0">
              <a:buNone/>
            </a:pPr>
            <a:r>
              <a:rPr lang="en-US" sz="1600" b="1" dirty="0">
                <a:latin typeface="Montserrat" panose="00000500000000000000" pitchFamily="2" charset="0"/>
                <a:cs typeface="Segoe UI" panose="020B0502040204020203" pitchFamily="34" charset="0"/>
              </a:rPr>
              <a:t>Compensation: </a:t>
            </a:r>
          </a:p>
          <a:p>
            <a:pPr marL="0" indent="0">
              <a:buNone/>
            </a:pPr>
            <a:r>
              <a:rPr lang="en-US" sz="1600" dirty="0">
                <a:latin typeface="Montserrat" panose="00000500000000000000" pitchFamily="2" charset="0"/>
                <a:cs typeface="Segoe UI" panose="020B0502040204020203" pitchFamily="34" charset="0"/>
              </a:rPr>
              <a:t>Special Meetings $400</a:t>
            </a:r>
          </a:p>
          <a:p>
            <a:pPr marL="0" indent="0">
              <a:buNone/>
            </a:pPr>
            <a:r>
              <a:rPr lang="en-US" sz="1600" dirty="0">
                <a:latin typeface="Montserrat" panose="00000500000000000000" pitchFamily="2" charset="0"/>
                <a:cs typeface="Segoe UI" panose="020B0502040204020203" pitchFamily="34" charset="0"/>
              </a:rPr>
              <a:t>Regular Meeting $400 &amp; Workshops $250</a:t>
            </a:r>
          </a:p>
          <a:p>
            <a:pPr marL="0" indent="0">
              <a:buNone/>
            </a:pPr>
            <a:r>
              <a:rPr lang="en-US" sz="1600" dirty="0">
                <a:latin typeface="Montserrat" panose="00000500000000000000" pitchFamily="2" charset="0"/>
                <a:cs typeface="Segoe UI" panose="020B0502040204020203" pitchFamily="34" charset="0"/>
              </a:rPr>
              <a:t>Iḷisaġvik College covers travel and lodging costs for each member of the Board to attend meetings in person.</a:t>
            </a:r>
          </a:p>
          <a:p>
            <a:pPr marL="0" indent="0">
              <a:buNone/>
            </a:pPr>
            <a:endParaRPr lang="en-US" sz="1600" dirty="0">
              <a:latin typeface="Montserrat" panose="00000500000000000000" pitchFamily="2" charset="0"/>
              <a:cs typeface="Segoe UI" panose="020B0502040204020203" pitchFamily="34" charset="0"/>
            </a:endParaRPr>
          </a:p>
          <a:p>
            <a:pPr marL="0" indent="0">
              <a:buNone/>
            </a:pPr>
            <a:endParaRPr lang="en-US" sz="1765" dirty="0">
              <a:latin typeface="Montserrat" panose="00000500000000000000" pitchFamily="2" charset="0"/>
            </a:endParaRPr>
          </a:p>
          <a:p>
            <a:pPr marL="0" indent="0">
              <a:buNone/>
            </a:pPr>
            <a:endParaRPr lang="en-US" sz="1765" dirty="0">
              <a:latin typeface="Montserrat" panose="00000500000000000000" pitchFamily="2" charset="0"/>
            </a:endParaRPr>
          </a:p>
        </p:txBody>
      </p:sp>
      <p:sp>
        <p:nvSpPr>
          <p:cNvPr id="4" name="Slide Number Placeholder 3"/>
          <p:cNvSpPr>
            <a:spLocks noGrp="1"/>
          </p:cNvSpPr>
          <p:nvPr>
            <p:ph type="sldNum" sz="quarter" idx="12"/>
          </p:nvPr>
        </p:nvSpPr>
        <p:spPr>
          <a:xfrm>
            <a:off x="6731934" y="6370639"/>
            <a:ext cx="2057400" cy="365125"/>
          </a:xfrm>
        </p:spPr>
        <p:txBody>
          <a:bodyPr/>
          <a:lstStyle/>
          <a:p>
            <a:fld id="{570FD77B-414C-E64D-80F1-044AFC0B7825}" type="slidenum">
              <a:rPr lang="en-US" smtClean="0"/>
              <a:pPr/>
              <a:t>7</a:t>
            </a:fld>
            <a:endParaRPr lang="en-US" dirty="0"/>
          </a:p>
        </p:txBody>
      </p:sp>
      <p:pic>
        <p:nvPicPr>
          <p:cNvPr id="6" name="Picture 5">
            <a:extLst>
              <a:ext uri="{FF2B5EF4-FFF2-40B4-BE49-F238E27FC236}">
                <a16:creationId xmlns:a16="http://schemas.microsoft.com/office/drawing/2014/main" id="{DFE6B197-B182-9AB3-592D-9B2071A857B5}"/>
              </a:ext>
            </a:extLst>
          </p:cNvPr>
          <p:cNvPicPr>
            <a:picLocks noChangeAspect="1"/>
          </p:cNvPicPr>
          <p:nvPr/>
        </p:nvPicPr>
        <p:blipFill>
          <a:blip r:embed="rId2"/>
          <a:stretch>
            <a:fillRect/>
          </a:stretch>
        </p:blipFill>
        <p:spPr>
          <a:xfrm rot="16200000">
            <a:off x="4304652" y="-33486"/>
            <a:ext cx="3853038" cy="5490042"/>
          </a:xfrm>
          <a:prstGeom prst="rect">
            <a:avLst/>
          </a:prstGeom>
        </p:spPr>
      </p:pic>
    </p:spTree>
    <p:extLst>
      <p:ext uri="{BB962C8B-B14F-4D97-AF65-F5344CB8AC3E}">
        <p14:creationId xmlns:p14="http://schemas.microsoft.com/office/powerpoint/2010/main" val="159140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33F-8123-A263-7A86-1DBEFB8A47DD}"/>
              </a:ext>
            </a:extLst>
          </p:cNvPr>
          <p:cNvSpPr>
            <a:spLocks noGrp="1"/>
          </p:cNvSpPr>
          <p:nvPr>
            <p:ph type="title"/>
          </p:nvPr>
        </p:nvSpPr>
        <p:spPr>
          <a:xfrm>
            <a:off x="342900" y="203201"/>
            <a:ext cx="7886700" cy="1325563"/>
          </a:xfrm>
        </p:spPr>
        <p:txBody>
          <a:bodyPr/>
          <a:lstStyle/>
          <a:p>
            <a:r>
              <a:rPr lang="en-US" dirty="0"/>
              <a:t>Iḷisaġvik's Degrees &amp; Programs</a:t>
            </a:r>
          </a:p>
        </p:txBody>
      </p:sp>
      <p:pic>
        <p:nvPicPr>
          <p:cNvPr id="5" name="Content Placeholder 4">
            <a:extLst>
              <a:ext uri="{FF2B5EF4-FFF2-40B4-BE49-F238E27FC236}">
                <a16:creationId xmlns:a16="http://schemas.microsoft.com/office/drawing/2014/main" id="{9D7D1E3C-01E2-47DB-F846-AF5E2179535F}"/>
              </a:ext>
            </a:extLst>
          </p:cNvPr>
          <p:cNvPicPr>
            <a:picLocks noGrp="1" noChangeAspect="1"/>
          </p:cNvPicPr>
          <p:nvPr>
            <p:ph idx="1"/>
          </p:nvPr>
        </p:nvPicPr>
        <p:blipFill>
          <a:blip r:embed="rId2"/>
          <a:stretch>
            <a:fillRect/>
          </a:stretch>
        </p:blipFill>
        <p:spPr>
          <a:xfrm>
            <a:off x="271328" y="1406524"/>
            <a:ext cx="6009803" cy="4841875"/>
          </a:xfrm>
        </p:spPr>
      </p:pic>
      <p:sp>
        <p:nvSpPr>
          <p:cNvPr id="9" name="TextBox 8">
            <a:extLst>
              <a:ext uri="{FF2B5EF4-FFF2-40B4-BE49-F238E27FC236}">
                <a16:creationId xmlns:a16="http://schemas.microsoft.com/office/drawing/2014/main" id="{9B723707-047A-25BF-82C4-F906315D2B33}"/>
              </a:ext>
            </a:extLst>
          </p:cNvPr>
          <p:cNvSpPr txBox="1"/>
          <p:nvPr/>
        </p:nvSpPr>
        <p:spPr>
          <a:xfrm>
            <a:off x="6610351" y="2511424"/>
            <a:ext cx="2262322" cy="2031325"/>
          </a:xfrm>
          <a:prstGeom prst="rect">
            <a:avLst/>
          </a:prstGeom>
          <a:noFill/>
          <a:ln>
            <a:solidFill>
              <a:schemeClr val="tx2"/>
            </a:solidFill>
          </a:ln>
        </p:spPr>
        <p:txBody>
          <a:bodyPr wrap="square">
            <a:spAutoFit/>
          </a:bodyPr>
          <a:lstStyle/>
          <a:p>
            <a:pPr marL="45720" indent="0" fontAlgn="base">
              <a:buNone/>
            </a:pPr>
            <a:r>
              <a:rPr lang="en-US" sz="1800" b="1" u="sng" dirty="0">
                <a:latin typeface="Montserrat" panose="00000500000000000000" pitchFamily="2" charset="0"/>
                <a:cs typeface="Segoe UI" panose="020B0502040204020203" pitchFamily="34" charset="0"/>
              </a:rPr>
              <a:t>Most popular </a:t>
            </a:r>
            <a:endParaRPr lang="en-US" b="1" u="sng" dirty="0">
              <a:latin typeface="Montserrat" panose="00000500000000000000" pitchFamily="2" charset="0"/>
              <a:cs typeface="Segoe UI" panose="020B0502040204020203" pitchFamily="34" charset="0"/>
            </a:endParaRPr>
          </a:p>
          <a:p>
            <a:pPr marL="45720" indent="0" fontAlgn="base">
              <a:buNone/>
            </a:pPr>
            <a:r>
              <a:rPr lang="en-US" sz="1800" dirty="0">
                <a:latin typeface="Montserrat" panose="00000500000000000000" pitchFamily="2" charset="0"/>
                <a:cs typeface="Segoe UI" panose="020B0502040204020203" pitchFamily="34" charset="0"/>
              </a:rPr>
              <a:t>Business Management</a:t>
            </a:r>
          </a:p>
          <a:p>
            <a:pPr marL="45720" indent="0" fontAlgn="base">
              <a:buNone/>
            </a:pPr>
            <a:endParaRPr lang="en-US" dirty="0">
              <a:latin typeface="Montserrat" panose="00000500000000000000" pitchFamily="2" charset="0"/>
              <a:cs typeface="Segoe UI" panose="020B0502040204020203" pitchFamily="34" charset="0"/>
            </a:endParaRPr>
          </a:p>
          <a:p>
            <a:pPr marL="45720" indent="0" fontAlgn="base">
              <a:buNone/>
            </a:pPr>
            <a:r>
              <a:rPr lang="en-US" sz="1800" dirty="0">
                <a:latin typeface="Montserrat" panose="00000500000000000000" pitchFamily="2" charset="0"/>
                <a:cs typeface="Segoe UI" panose="020B0502040204020203" pitchFamily="34" charset="0"/>
              </a:rPr>
              <a:t>Allied Health</a:t>
            </a:r>
          </a:p>
          <a:p>
            <a:pPr marL="45720" indent="0" fontAlgn="base">
              <a:buNone/>
            </a:pPr>
            <a:endParaRPr lang="en-US" dirty="0">
              <a:latin typeface="Montserrat" panose="00000500000000000000" pitchFamily="2" charset="0"/>
              <a:cs typeface="Segoe UI" panose="020B0502040204020203" pitchFamily="34" charset="0"/>
            </a:endParaRPr>
          </a:p>
          <a:p>
            <a:pPr marL="45720" indent="0" fontAlgn="base">
              <a:buNone/>
            </a:pPr>
            <a:r>
              <a:rPr lang="en-US" sz="1800" dirty="0" err="1">
                <a:latin typeface="Montserrat" panose="00000500000000000000" pitchFamily="2" charset="0"/>
                <a:cs typeface="Segoe UI" panose="020B0502040204020203" pitchFamily="34" charset="0"/>
              </a:rPr>
              <a:t>Iñupiaq</a:t>
            </a:r>
            <a:r>
              <a:rPr lang="en-US" sz="1800" dirty="0">
                <a:latin typeface="Montserrat" panose="00000500000000000000" pitchFamily="2" charset="0"/>
                <a:cs typeface="Segoe UI" panose="020B0502040204020203" pitchFamily="34" charset="0"/>
              </a:rPr>
              <a:t> Studies</a:t>
            </a:r>
          </a:p>
        </p:txBody>
      </p:sp>
      <p:sp>
        <p:nvSpPr>
          <p:cNvPr id="10" name="Slide Number Placeholder 9">
            <a:extLst>
              <a:ext uri="{FF2B5EF4-FFF2-40B4-BE49-F238E27FC236}">
                <a16:creationId xmlns:a16="http://schemas.microsoft.com/office/drawing/2014/main" id="{754DC5A6-A9FD-5CF7-55D1-F5B93DE84A81}"/>
              </a:ext>
            </a:extLst>
          </p:cNvPr>
          <p:cNvSpPr>
            <a:spLocks noGrp="1"/>
          </p:cNvSpPr>
          <p:nvPr>
            <p:ph type="sldNum" sz="quarter" idx="12"/>
          </p:nvPr>
        </p:nvSpPr>
        <p:spPr>
          <a:xfrm>
            <a:off x="6767648" y="6384926"/>
            <a:ext cx="2057400" cy="365125"/>
          </a:xfrm>
        </p:spPr>
        <p:txBody>
          <a:bodyPr/>
          <a:lstStyle/>
          <a:p>
            <a:fld id="{DFAE5505-7D29-B14A-ACE3-A5A4F1AFBE49}" type="slidenum">
              <a:rPr lang="en-US" smtClean="0"/>
              <a:t>8</a:t>
            </a:fld>
            <a:endParaRPr lang="en-US" dirty="0"/>
          </a:p>
        </p:txBody>
      </p:sp>
    </p:spTree>
    <p:extLst>
      <p:ext uri="{BB962C8B-B14F-4D97-AF65-F5344CB8AC3E}">
        <p14:creationId xmlns:p14="http://schemas.microsoft.com/office/powerpoint/2010/main" val="420148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BA2599-3FCE-B060-688A-644A46BEC2B1}"/>
              </a:ext>
            </a:extLst>
          </p:cNvPr>
          <p:cNvSpPr>
            <a:spLocks noGrp="1"/>
          </p:cNvSpPr>
          <p:nvPr>
            <p:ph idx="1"/>
          </p:nvPr>
        </p:nvSpPr>
        <p:spPr>
          <a:xfrm>
            <a:off x="135552" y="344874"/>
            <a:ext cx="5030338" cy="4124837"/>
          </a:xfrm>
        </p:spPr>
        <p:txBody>
          <a:bodyPr>
            <a:normAutofit/>
          </a:bodyPr>
          <a:lstStyle/>
          <a:p>
            <a:pPr marL="0" indent="0">
              <a:buNone/>
            </a:pPr>
            <a:endParaRPr lang="en-US" sz="1800" dirty="0">
              <a:latin typeface="Segoe UI" panose="020B0502040204020203" pitchFamily="34" charset="0"/>
              <a:cs typeface="Segoe UI" panose="020B0502040204020203" pitchFamily="34" charset="0"/>
            </a:endParaRPr>
          </a:p>
          <a:p>
            <a:r>
              <a:rPr lang="en-US" sz="2400" dirty="0">
                <a:latin typeface="Montserrat" panose="00000500000000000000" pitchFamily="2" charset="0"/>
                <a:cs typeface="Segoe UI" panose="020B0502040204020203" pitchFamily="34" charset="0"/>
              </a:rPr>
              <a:t>Accredited by the Northwest Commission on Colleges and Universities. </a:t>
            </a:r>
          </a:p>
          <a:p>
            <a:endParaRPr lang="en-US" sz="2400" dirty="0">
              <a:latin typeface="Montserrat" panose="00000500000000000000" pitchFamily="2" charset="0"/>
              <a:cs typeface="Segoe UI" panose="020B0502040204020203" pitchFamily="34" charset="0"/>
            </a:endParaRPr>
          </a:p>
          <a:p>
            <a:r>
              <a:rPr lang="en-US" sz="2400" dirty="0">
                <a:latin typeface="Montserrat" panose="00000500000000000000" pitchFamily="2" charset="0"/>
                <a:cs typeface="Segoe UI" panose="020B0502040204020203" pitchFamily="34" charset="0"/>
              </a:rPr>
              <a:t>AIHEC | American Indian Higher Education Consortium</a:t>
            </a:r>
          </a:p>
          <a:p>
            <a:pPr lvl="1"/>
            <a:r>
              <a:rPr lang="en-US" sz="1500" dirty="0">
                <a:latin typeface="Montserrat" panose="00000500000000000000" pitchFamily="2" charset="0"/>
                <a:cs typeface="Segoe UI" panose="020B0502040204020203" pitchFamily="34" charset="0"/>
              </a:rPr>
              <a:t>Consortium of Tribal Colleges &amp; Universities</a:t>
            </a:r>
          </a:p>
          <a:p>
            <a:pPr lvl="2"/>
            <a:r>
              <a:rPr lang="en-US" sz="1500" dirty="0">
                <a:latin typeface="Montserrat" panose="00000500000000000000" pitchFamily="2" charset="0"/>
                <a:cs typeface="Segoe UI" panose="020B0502040204020203" pitchFamily="34" charset="0"/>
              </a:rPr>
              <a:t>Tribally chartered by ICAS</a:t>
            </a:r>
          </a:p>
          <a:p>
            <a:pPr lvl="2"/>
            <a:r>
              <a:rPr lang="en-US" sz="1500" dirty="0">
                <a:latin typeface="Montserrat" panose="00000500000000000000" pitchFamily="2" charset="0"/>
                <a:cs typeface="Segoe UI" panose="020B0502040204020203" pitchFamily="34" charset="0"/>
              </a:rPr>
              <a:t>51% AK/NA enrollments</a:t>
            </a:r>
          </a:p>
          <a:p>
            <a:pPr lvl="2"/>
            <a:r>
              <a:rPr lang="en-US" sz="1500" dirty="0">
                <a:latin typeface="Montserrat" panose="00000500000000000000" pitchFamily="2" charset="0"/>
                <a:cs typeface="Segoe UI" panose="020B0502040204020203" pitchFamily="34" charset="0"/>
              </a:rPr>
              <a:t>Board majority AK/NA</a:t>
            </a:r>
          </a:p>
          <a:p>
            <a:pPr marL="457200" lvl="1" indent="0">
              <a:buNone/>
            </a:pPr>
            <a:endParaRPr lang="en-US" sz="1400" dirty="0">
              <a:latin typeface="Segoe UI" panose="020B0502040204020203" pitchFamily="34" charset="0"/>
              <a:cs typeface="Segoe UI" panose="020B0502040204020203" pitchFamily="34" charset="0"/>
            </a:endParaRPr>
          </a:p>
          <a:p>
            <a:endParaRPr lang="en-US" dirty="0"/>
          </a:p>
        </p:txBody>
      </p:sp>
      <p:pic>
        <p:nvPicPr>
          <p:cNvPr id="5" name="Picture 4">
            <a:extLst>
              <a:ext uri="{FF2B5EF4-FFF2-40B4-BE49-F238E27FC236}">
                <a16:creationId xmlns:a16="http://schemas.microsoft.com/office/drawing/2014/main" id="{5F2D0A63-C2CF-338D-4E97-60485FF8944E}"/>
              </a:ext>
            </a:extLst>
          </p:cNvPr>
          <p:cNvPicPr>
            <a:picLocks noChangeAspect="1"/>
          </p:cNvPicPr>
          <p:nvPr/>
        </p:nvPicPr>
        <p:blipFill>
          <a:blip r:embed="rId2"/>
          <a:stretch>
            <a:fillRect/>
          </a:stretch>
        </p:blipFill>
        <p:spPr>
          <a:xfrm>
            <a:off x="5493482" y="379282"/>
            <a:ext cx="3426682" cy="1505809"/>
          </a:xfrm>
          <a:prstGeom prst="rect">
            <a:avLst/>
          </a:prstGeom>
        </p:spPr>
      </p:pic>
      <p:pic>
        <p:nvPicPr>
          <p:cNvPr id="1026" name="Picture 2">
            <a:extLst>
              <a:ext uri="{FF2B5EF4-FFF2-40B4-BE49-F238E27FC236}">
                <a16:creationId xmlns:a16="http://schemas.microsoft.com/office/drawing/2014/main" id="{8659AFA8-80B3-9F68-38F5-6231ED9AD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890" y="1984357"/>
            <a:ext cx="3824289" cy="288928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88D1324D-F3DA-3251-924E-9CB366C72136}"/>
              </a:ext>
            </a:extLst>
          </p:cNvPr>
          <p:cNvSpPr>
            <a:spLocks noGrp="1"/>
          </p:cNvSpPr>
          <p:nvPr>
            <p:ph type="sldNum" sz="quarter" idx="12"/>
          </p:nvPr>
        </p:nvSpPr>
        <p:spPr>
          <a:xfrm>
            <a:off x="6705600" y="6365876"/>
            <a:ext cx="2057400" cy="365125"/>
          </a:xfrm>
        </p:spPr>
        <p:txBody>
          <a:bodyPr/>
          <a:lstStyle/>
          <a:p>
            <a:fld id="{DFAE5505-7D29-B14A-ACE3-A5A4F1AFBE49}" type="slidenum">
              <a:rPr lang="en-US" smtClean="0"/>
              <a:t>9</a:t>
            </a:fld>
            <a:endParaRPr lang="en-US"/>
          </a:p>
        </p:txBody>
      </p:sp>
    </p:spTree>
    <p:extLst>
      <p:ext uri="{BB962C8B-B14F-4D97-AF65-F5344CB8AC3E}">
        <p14:creationId xmlns:p14="http://schemas.microsoft.com/office/powerpoint/2010/main" val="1983802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3542</TotalTime>
  <Words>1314</Words>
  <Application>Microsoft Office PowerPoint</Application>
  <PresentationFormat>On-screen Show (4:3)</PresentationFormat>
  <Paragraphs>197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Calibri Light</vt:lpstr>
      <vt:lpstr>Montserrat</vt:lpstr>
      <vt:lpstr>Montserrat ExtraLight</vt:lpstr>
      <vt:lpstr>Segoe UI</vt:lpstr>
      <vt:lpstr>Trebuchet MS</vt:lpstr>
      <vt:lpstr>Office Theme</vt:lpstr>
      <vt:lpstr>New Board of Trustees Orientation</vt:lpstr>
      <vt:lpstr>PowerPoint Presentation</vt:lpstr>
      <vt:lpstr>Our History</vt:lpstr>
      <vt:lpstr>PowerPoint Presentation</vt:lpstr>
      <vt:lpstr>Vision &amp; Mission</vt:lpstr>
      <vt:lpstr>PowerPoint Presentation</vt:lpstr>
      <vt:lpstr>Meetings &amp; General Scheduling</vt:lpstr>
      <vt:lpstr>Iḷisaġvik's Degrees &amp; Programs</vt:lpstr>
      <vt:lpstr>PowerPoint Presentation</vt:lpstr>
      <vt:lpstr>Board of Trustees</vt:lpstr>
      <vt:lpstr>Terms of Office </vt:lpstr>
      <vt:lpstr>Officers Section 1</vt:lpstr>
      <vt:lpstr>Expectations of Attendance section 4 (i)</vt:lpstr>
      <vt:lpstr>Manner of Governing 1.05</vt:lpstr>
      <vt:lpstr>PowerPoint Presentation</vt:lpstr>
      <vt:lpstr>Online Board Portal</vt:lpstr>
      <vt:lpstr>Online Resources</vt:lpstr>
      <vt:lpstr>Office of the President</vt:lpstr>
      <vt:lpstr>Quyanaqpak!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Kendra Aline Mack</dc:creator>
  <cp:lastModifiedBy>Justina Wilhelm</cp:lastModifiedBy>
  <cp:revision>18</cp:revision>
  <cp:lastPrinted>2024-10-23T18:13:34Z</cp:lastPrinted>
  <dcterms:created xsi:type="dcterms:W3CDTF">2023-07-26T17:39:58Z</dcterms:created>
  <dcterms:modified xsi:type="dcterms:W3CDTF">2024-10-28T22:12:21Z</dcterms:modified>
</cp:coreProperties>
</file>